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01.09.2018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174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01.09.2018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3161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01.09.2018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75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01.09.2018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982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01.09.2018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214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01.09.2018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188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01.09.2018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60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01.09.2018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4077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01.09.2018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208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01.09.2018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1592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5D5-1869-493B-9D9C-B4D2B555FCB2}" type="datetimeFigureOut">
              <a:rPr lang="de-DE" smtClean="0"/>
              <a:t>01.09.2018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245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215D5-1869-493B-9D9C-B4D2B555FCB2}" type="datetimeFigureOut">
              <a:rPr lang="de-DE" smtClean="0"/>
              <a:t>01.09.2018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353DC-6FA9-48F0-B7BA-EABDEE64CD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037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ahlert.com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6696744" cy="792088"/>
          </a:xfrm>
        </p:spPr>
        <p:txBody>
          <a:bodyPr>
            <a:normAutofit/>
          </a:bodyPr>
          <a:lstStyle/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r>
              <a:rPr lang="de-DE" sz="1800" dirty="0" smtClean="0">
                <a:latin typeface="Meta Layout" panose="020B0502030000020004" pitchFamily="34" charset="0"/>
              </a:rPr>
              <a:t> :  von Edmund </a:t>
            </a:r>
            <a:r>
              <a:rPr lang="de-DE" sz="1800" dirty="0" err="1" smtClean="0">
                <a:latin typeface="Meta Layout" panose="020B0502030000020004" pitchFamily="34" charset="0"/>
              </a:rPr>
              <a:t>Gondecki</a:t>
            </a:r>
            <a:r>
              <a:rPr lang="de-DE" sz="1800" dirty="0" smtClean="0">
                <a:latin typeface="Meta Layout" panose="020B0502030000020004" pitchFamily="34" charset="0"/>
              </a:rPr>
              <a:t>/Bochum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51520" y="980728"/>
            <a:ext cx="87129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Layout" panose="020B0502030000020004" pitchFamily="34" charset="0"/>
              </a:rPr>
              <a:t>An zwei Beispielen möchte ich die Kombination eines ARDUINO-</a:t>
            </a:r>
            <a:r>
              <a:rPr lang="de-DE" dirty="0" err="1" smtClean="0">
                <a:latin typeface="Meta Layout" panose="020B0502030000020004" pitchFamily="34" charset="0"/>
              </a:rPr>
              <a:t>Microcontrollers</a:t>
            </a:r>
            <a:r>
              <a:rPr lang="de-DE" dirty="0" smtClean="0">
                <a:latin typeface="Meta Layout" panose="020B0502030000020004" pitchFamily="34" charset="0"/>
              </a:rPr>
              <a:t> mit der Software </a:t>
            </a:r>
            <a:r>
              <a:rPr lang="de-DE" dirty="0" err="1" smtClean="0">
                <a:latin typeface="Meta Layout" panose="020B0502030000020004" pitchFamily="34" charset="0"/>
              </a:rPr>
              <a:t>WinFACT</a:t>
            </a:r>
            <a:r>
              <a:rPr lang="de-DE" dirty="0" smtClean="0">
                <a:latin typeface="Meta Layout" panose="020B0502030000020004" pitchFamily="34" charset="0"/>
              </a:rPr>
              <a:t> (Modul BORIS) zeigen.</a:t>
            </a:r>
          </a:p>
          <a:p>
            <a:r>
              <a:rPr lang="de-DE" dirty="0" smtClean="0">
                <a:latin typeface="Meta Layout" panose="020B0502030000020004" pitchFamily="34" charset="0"/>
              </a:rPr>
              <a:t>Der ARDUINO fungiert hier als Ein/Ausgabe-Modul, regelt also selbst nicht. Er stellt in diesem Falle ein preiswertes Interface dar, über das die Beispielregelstrecke mit dem </a:t>
            </a:r>
            <a:r>
              <a:rPr lang="de-DE" dirty="0" err="1" smtClean="0">
                <a:latin typeface="Meta Layout" panose="020B0502030000020004" pitchFamily="34" charset="0"/>
              </a:rPr>
              <a:t>WinFACT</a:t>
            </a:r>
            <a:r>
              <a:rPr lang="de-DE" dirty="0" smtClean="0">
                <a:latin typeface="Meta Layout" panose="020B0502030000020004" pitchFamily="34" charset="0"/>
              </a:rPr>
              <a:t>-Programm gekoppelt wird.</a:t>
            </a:r>
          </a:p>
          <a:p>
            <a:r>
              <a:rPr lang="de-DE" dirty="0" smtClean="0">
                <a:latin typeface="Meta Layout" panose="020B0502030000020004" pitchFamily="34" charset="0"/>
              </a:rPr>
              <a:t>Ein weiterer Vorteil liegt darin, das hier keine Kenntnisse der Programmiersprache C notwendig sind.</a:t>
            </a:r>
          </a:p>
          <a:p>
            <a:r>
              <a:rPr lang="de-DE" dirty="0" smtClean="0">
                <a:latin typeface="Meta Layout" panose="020B0502030000020004" pitchFamily="34" charset="0"/>
              </a:rPr>
              <a:t>Die Grundlagen der Regelungstechnik werden allerdings vorausgesetzt.</a:t>
            </a:r>
          </a:p>
          <a:p>
            <a:endParaRPr lang="de-DE" dirty="0" smtClean="0">
              <a:latin typeface="Meta Layout" panose="020B0502030000020004" pitchFamily="34" charset="0"/>
            </a:endParaRPr>
          </a:p>
          <a:p>
            <a:endParaRPr lang="de-DE" dirty="0">
              <a:latin typeface="Meta Layout" panose="020B0502030000020004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67" y="3717032"/>
            <a:ext cx="4284365" cy="2952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Gerade Verbindung 7"/>
          <p:cNvCxnSpPr/>
          <p:nvPr/>
        </p:nvCxnSpPr>
        <p:spPr>
          <a:xfrm>
            <a:off x="3697638" y="6312390"/>
            <a:ext cx="0" cy="21657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3697638" y="6533570"/>
            <a:ext cx="165618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3011602" y="3789040"/>
            <a:ext cx="0" cy="28857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3011602" y="3789040"/>
            <a:ext cx="165618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4645700" y="3789040"/>
            <a:ext cx="4174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Ausgang Pin 9 : PWM oder digitaler Ausgang</a:t>
            </a:r>
          </a:p>
          <a:p>
            <a:r>
              <a:rPr lang="de-DE" sz="1600" dirty="0">
                <a:latin typeface="Meta Layout" panose="020B0502030000020004" pitchFamily="34" charset="0"/>
              </a:rPr>
              <a:t>f</a:t>
            </a:r>
            <a:r>
              <a:rPr lang="de-DE" sz="1600" dirty="0" smtClean="0">
                <a:latin typeface="Meta Layout" panose="020B0502030000020004" pitchFamily="34" charset="0"/>
              </a:rPr>
              <a:t>ür die Stellgröße y</a:t>
            </a:r>
            <a:endParaRPr lang="de-DE" sz="1600" dirty="0">
              <a:latin typeface="Meta Layout" panose="020B05020300000200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951976" y="6190406"/>
            <a:ext cx="4174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Eingang A0 : Eingang für die Regelgröße x</a:t>
            </a:r>
            <a:endParaRPr lang="de-DE" sz="1600" dirty="0">
              <a:latin typeface="Meta Layout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02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5040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55576" y="908719"/>
            <a:ext cx="65527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Office" panose="020B0502040000020004" pitchFamily="34" charset="0"/>
              </a:rPr>
              <a:t>Für Rückfragen stehe ich gerne zur Verfügung:</a:t>
            </a:r>
          </a:p>
          <a:p>
            <a:endParaRPr lang="de-DE" sz="1600" dirty="0">
              <a:latin typeface="Meta Office" panose="020B0502040000020004" pitchFamily="34" charset="0"/>
            </a:endParaRPr>
          </a:p>
          <a:p>
            <a:r>
              <a:rPr lang="de-DE" sz="1600" dirty="0" smtClean="0">
                <a:latin typeface="Meta Office" panose="020B0502040000020004" pitchFamily="34" charset="0"/>
              </a:rPr>
              <a:t>Edmund </a:t>
            </a:r>
            <a:r>
              <a:rPr lang="de-DE" sz="1600" dirty="0" err="1" smtClean="0">
                <a:latin typeface="Meta Office" panose="020B0502040000020004" pitchFamily="34" charset="0"/>
              </a:rPr>
              <a:t>Gondecki</a:t>
            </a:r>
            <a:endParaRPr lang="de-DE" sz="1600" dirty="0" smtClean="0">
              <a:latin typeface="Meta Office" panose="020B0502040000020004" pitchFamily="34" charset="0"/>
            </a:endParaRPr>
          </a:p>
          <a:p>
            <a:endParaRPr lang="de-DE" sz="1600" dirty="0" smtClean="0">
              <a:latin typeface="Meta Office" panose="020B0502040000020004" pitchFamily="34" charset="0"/>
            </a:endParaRPr>
          </a:p>
          <a:p>
            <a:r>
              <a:rPr lang="de-DE" sz="1600" dirty="0" err="1">
                <a:latin typeface="Meta Office" panose="020B0502040000020004" pitchFamily="34" charset="0"/>
              </a:rPr>
              <a:t>e</a:t>
            </a:r>
            <a:r>
              <a:rPr lang="de-DE" sz="1600" dirty="0" err="1" smtClean="0">
                <a:latin typeface="Meta Office" panose="020B0502040000020004" pitchFamily="34" charset="0"/>
              </a:rPr>
              <a:t>-Mail</a:t>
            </a:r>
            <a:r>
              <a:rPr lang="de-DE" sz="1600" dirty="0" smtClean="0">
                <a:latin typeface="Meta Office" panose="020B0502040000020004" pitchFamily="34" charset="0"/>
              </a:rPr>
              <a:t> : </a:t>
            </a:r>
            <a:r>
              <a:rPr lang="de-DE" sz="1600" dirty="0" err="1" smtClean="0">
                <a:latin typeface="Meta Office" panose="020B0502040000020004" pitchFamily="34" charset="0"/>
              </a:rPr>
              <a:t>doellergondecki@online</a:t>
            </a:r>
            <a:r>
              <a:rPr lang="de-DE" sz="1600" dirty="0" smtClean="0">
                <a:latin typeface="Meta Office" panose="020B0502040000020004" pitchFamily="34" charset="0"/>
              </a:rPr>
              <a:t> .de</a:t>
            </a:r>
            <a:endParaRPr lang="de-DE" sz="1600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89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27584" y="980728"/>
            <a:ext cx="68407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Die Modellregelstrecke :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Es handelt sich um eine aus RC-Gliedern nachgebildete Regelstrecke</a:t>
            </a:r>
          </a:p>
          <a:p>
            <a:r>
              <a:rPr lang="de-DE" sz="1600" dirty="0">
                <a:latin typeface="Meta Layout" panose="020B0502030000020004" pitchFamily="34" charset="0"/>
              </a:rPr>
              <a:t>m</a:t>
            </a:r>
            <a:r>
              <a:rPr lang="de-DE" sz="1600" dirty="0" smtClean="0">
                <a:latin typeface="Meta Layout" panose="020B0502030000020004" pitchFamily="34" charset="0"/>
              </a:rPr>
              <a:t>it 3 Verzögerungen (PT3-Strecke).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Sie entspricht dem Verhalten einer Dampftemperaturstrecke im Kraftwerk.</a:t>
            </a:r>
          </a:p>
          <a:p>
            <a:endParaRPr lang="de-DE" sz="1600" dirty="0">
              <a:latin typeface="Meta Layout" panose="020B0502030000020004" pitchFamily="34" charset="0"/>
            </a:endParaRPr>
          </a:p>
          <a:p>
            <a:r>
              <a:rPr lang="de-DE" sz="1600" dirty="0" smtClean="0">
                <a:latin typeface="Meta Layout" panose="020B0502030000020004" pitchFamily="34" charset="0"/>
              </a:rPr>
              <a:t>Schaltbild der Regelstrecke :</a:t>
            </a:r>
          </a:p>
          <a:p>
            <a:endParaRPr lang="de-DE" sz="1600" dirty="0">
              <a:latin typeface="Meta Layout" panose="020B0502030000020004" pitchFamily="34" charset="0"/>
            </a:endParaRPr>
          </a:p>
        </p:txBody>
      </p:sp>
      <p:pic>
        <p:nvPicPr>
          <p:cNvPr id="1026" name="Picture 2" descr="C:\Users\_lenovo_\Downloads\PT3 Schaltbi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097" y="2564904"/>
            <a:ext cx="662473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>
            <a:off x="7020272" y="3645024"/>
            <a:ext cx="432048" cy="21602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7596336" y="3734704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A0 : ARDUINO</a:t>
            </a:r>
            <a:endParaRPr lang="de-DE" sz="1600" dirty="0">
              <a:latin typeface="Meta Layout" panose="020B05020300000200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039507" y="4725144"/>
            <a:ext cx="1574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GND : ARDUINO</a:t>
            </a:r>
            <a:endParaRPr lang="de-DE" sz="1600" dirty="0">
              <a:latin typeface="Meta Layout" panose="020B0502030000020004" pitchFamily="34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1083837" y="3658681"/>
            <a:ext cx="34289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0" y="3243183"/>
            <a:ext cx="1797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PIN 9 : ARDUINO</a:t>
            </a:r>
            <a:endParaRPr lang="de-DE" sz="1600" dirty="0">
              <a:latin typeface="Meta Layout" panose="020B05020300000200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49651" y="407325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Office" panose="020B0502040000020004" pitchFamily="34" charset="0"/>
              </a:rPr>
              <a:t> y</a:t>
            </a:r>
            <a:endParaRPr lang="de-DE" dirty="0">
              <a:latin typeface="Meta Office" panose="020B05020400000200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323813" y="42045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Meta Office" panose="020B0502040000020004" pitchFamily="34" charset="0"/>
              </a:rPr>
              <a:t> x</a:t>
            </a:r>
            <a:endParaRPr lang="de-DE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23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12" grpId="0"/>
      <p:bldP spid="4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pic>
        <p:nvPicPr>
          <p:cNvPr id="2050" name="Picture 2" descr="C:\Users\_lenovo_\Downloads\20180828_17295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540060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827584" y="908720"/>
            <a:ext cx="5544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Foto meiner Regelstrecke in einem Kunststoffgehäuse eingebaut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0242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55576" y="1412776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Layout" panose="020B0502030000020004" pitchFamily="34" charset="0"/>
              </a:rPr>
              <a:t>Vorbereitungen für die Kopplung mit dem ARDUINO :</a:t>
            </a:r>
          </a:p>
          <a:p>
            <a:endParaRPr lang="de-DE" sz="1600" dirty="0" smtClean="0">
              <a:latin typeface="Meta Layout" panose="020B0502030000020004" pitchFamily="34" charset="0"/>
            </a:endParaRPr>
          </a:p>
          <a:p>
            <a:pPr marL="342900" indent="-342900">
              <a:buAutoNum type="arabicPeriod"/>
            </a:pPr>
            <a:r>
              <a:rPr lang="de-DE" sz="1600" dirty="0" smtClean="0">
                <a:latin typeface="Meta Layout" panose="020B0502030000020004" pitchFamily="34" charset="0"/>
              </a:rPr>
              <a:t>Download des Treibers von der Website der Firma Kahlert :  wfarduino.zip 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        </a:t>
            </a:r>
            <a:r>
              <a:rPr lang="de-DE" sz="1600" dirty="0" smtClean="0">
                <a:latin typeface="Meta Layout" panose="020B0502030000020004" pitchFamily="34" charset="0"/>
                <a:hlinkClick r:id="rId2"/>
              </a:rPr>
              <a:t>https://www.kahlert.com/</a:t>
            </a:r>
            <a:endParaRPr lang="de-DE" sz="1600" dirty="0" smtClean="0">
              <a:latin typeface="Meta Layout" panose="020B0502030000020004" pitchFamily="34" charset="0"/>
            </a:endParaRPr>
          </a:p>
          <a:p>
            <a:endParaRPr lang="de-DE" sz="1600" dirty="0">
              <a:latin typeface="Meta Layout" panose="020B0502030000020004" pitchFamily="34" charset="0"/>
            </a:endParaRPr>
          </a:p>
          <a:p>
            <a:pPr marL="342900" indent="-342900">
              <a:buAutoNum type="arabicPeriod" startAt="2"/>
            </a:pPr>
            <a:r>
              <a:rPr lang="de-DE" sz="1600" dirty="0" smtClean="0">
                <a:latin typeface="Meta Layout" panose="020B0502030000020004" pitchFamily="34" charset="0"/>
              </a:rPr>
              <a:t>Entpacken in der User DLL der Software </a:t>
            </a:r>
            <a:r>
              <a:rPr lang="de-DE" sz="1600" dirty="0" err="1" smtClean="0">
                <a:latin typeface="Meta Layout" panose="020B0502030000020004" pitchFamily="34" charset="0"/>
              </a:rPr>
              <a:t>WinFACT</a:t>
            </a:r>
            <a:endParaRPr lang="de-DE" sz="1600" dirty="0" smtClean="0">
              <a:latin typeface="Meta Layout" panose="020B0502030000020004" pitchFamily="34" charset="0"/>
            </a:endParaRPr>
          </a:p>
          <a:p>
            <a:endParaRPr lang="de-DE" sz="1600" dirty="0">
              <a:latin typeface="Meta Layout" panose="020B0502030000020004" pitchFamily="34" charset="0"/>
            </a:endParaRPr>
          </a:p>
          <a:p>
            <a:pPr marL="342900" indent="-342900">
              <a:buAutoNum type="arabicPeriod" startAt="3"/>
            </a:pPr>
            <a:r>
              <a:rPr lang="de-DE" sz="1600" dirty="0" smtClean="0">
                <a:latin typeface="Meta Layout" panose="020B0502030000020004" pitchFamily="34" charset="0"/>
              </a:rPr>
              <a:t>Nun muss mit der ARDUINO Software das mit dem Treiber gelieferte Programm :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        </a:t>
            </a:r>
            <a:r>
              <a:rPr lang="de-DE" sz="1600" dirty="0" err="1">
                <a:latin typeface="Meta Layout" panose="020B0502030000020004" pitchFamily="34" charset="0"/>
              </a:rPr>
              <a:t>s</a:t>
            </a:r>
            <a:r>
              <a:rPr lang="de-DE" sz="1600" dirty="0" err="1" smtClean="0">
                <a:latin typeface="Meta Layout" panose="020B0502030000020004" pitchFamily="34" charset="0"/>
              </a:rPr>
              <a:t>erial.pde</a:t>
            </a:r>
            <a:r>
              <a:rPr lang="de-DE" sz="1600" dirty="0" smtClean="0">
                <a:latin typeface="Meta Layout" panose="020B0502030000020004" pitchFamily="34" charset="0"/>
              </a:rPr>
              <a:t> aufgerufen und auf den angeschlossenen ARDUINO aufgespielt werden.</a:t>
            </a:r>
          </a:p>
          <a:p>
            <a:r>
              <a:rPr lang="de-DE" sz="1600" dirty="0">
                <a:latin typeface="Meta Layout" panose="020B0502030000020004" pitchFamily="34" charset="0"/>
              </a:rPr>
              <a:t> </a:t>
            </a:r>
            <a:r>
              <a:rPr lang="de-DE" sz="1600" dirty="0" smtClean="0">
                <a:latin typeface="Meta Layout" panose="020B0502030000020004" pitchFamily="34" charset="0"/>
              </a:rPr>
              <a:t>       Hierbei schreibt man sich die USB-Portadresse auf, damit diese später in den</a:t>
            </a:r>
          </a:p>
          <a:p>
            <a:r>
              <a:rPr lang="de-DE" sz="1600" dirty="0" smtClean="0">
                <a:latin typeface="Meta Layout" panose="020B0502030000020004" pitchFamily="34" charset="0"/>
              </a:rPr>
              <a:t>        </a:t>
            </a:r>
            <a:r>
              <a:rPr lang="de-DE" sz="1600" dirty="0" err="1" smtClean="0">
                <a:latin typeface="Meta Layout" panose="020B0502030000020004" pitchFamily="34" charset="0"/>
              </a:rPr>
              <a:t>WinFACT</a:t>
            </a:r>
            <a:r>
              <a:rPr lang="de-DE" sz="1600" dirty="0" smtClean="0">
                <a:latin typeface="Meta Layout" panose="020B0502030000020004" pitchFamily="34" charset="0"/>
              </a:rPr>
              <a:t>-Baustein für den ARDUINO eingegeben kann.</a:t>
            </a:r>
          </a:p>
          <a:p>
            <a:endParaRPr lang="de-DE" sz="1600" dirty="0" smtClean="0">
              <a:latin typeface="Meta Layout" panose="020B0502030000020004" pitchFamily="34" charset="0"/>
            </a:endParaRPr>
          </a:p>
          <a:p>
            <a:r>
              <a:rPr lang="de-DE" sz="1600" dirty="0">
                <a:latin typeface="Meta Layout" panose="020B0502030000020004" pitchFamily="34" charset="0"/>
              </a:rPr>
              <a:t> </a:t>
            </a:r>
            <a:r>
              <a:rPr lang="de-DE" sz="1600" dirty="0" smtClean="0">
                <a:latin typeface="Meta Layout" panose="020B0502030000020004" pitchFamily="34" charset="0"/>
              </a:rPr>
              <a:t>4.   Ist das Programm übertragen, kann die Erstellung der Regelprogramme mit der</a:t>
            </a:r>
          </a:p>
          <a:p>
            <a:r>
              <a:rPr lang="de-DE" sz="1600" dirty="0">
                <a:latin typeface="Meta Layout" panose="020B0502030000020004" pitchFamily="34" charset="0"/>
              </a:rPr>
              <a:t> </a:t>
            </a:r>
            <a:r>
              <a:rPr lang="de-DE" sz="1600" dirty="0" smtClean="0">
                <a:latin typeface="Meta Layout" panose="020B0502030000020004" pitchFamily="34" charset="0"/>
              </a:rPr>
              <a:t>       Software </a:t>
            </a:r>
            <a:r>
              <a:rPr lang="de-DE" sz="1600" dirty="0" err="1" smtClean="0">
                <a:latin typeface="Meta Layout" panose="020B0502030000020004" pitchFamily="34" charset="0"/>
              </a:rPr>
              <a:t>WinFACT</a:t>
            </a:r>
            <a:r>
              <a:rPr lang="de-DE" sz="1600" dirty="0" smtClean="0">
                <a:latin typeface="Meta Layout" panose="020B0502030000020004" pitchFamily="34" charset="0"/>
              </a:rPr>
              <a:t> (BORIS) beginnen.</a:t>
            </a:r>
          </a:p>
          <a:p>
            <a:endParaRPr lang="de-DE" sz="1600" dirty="0">
              <a:latin typeface="Meta Layout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63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35446" y="656693"/>
            <a:ext cx="7048922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Meta Office" panose="020B0502040000020004" pitchFamily="34" charset="0"/>
              </a:rPr>
              <a:t>         Im folgenden stelle ich drei Programme vor, die im Zusammenhang mit der</a:t>
            </a: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vorher erwähnten PT3-Strecke stehen.</a:t>
            </a:r>
          </a:p>
          <a:p>
            <a:pPr marL="342900" indent="-342900">
              <a:buAutoNum type="arabicPeriod"/>
            </a:pPr>
            <a:r>
              <a:rPr lang="de-DE" sz="1400" dirty="0" smtClean="0">
                <a:latin typeface="Meta Office" panose="020B0502040000020004" pitchFamily="34" charset="0"/>
              </a:rPr>
              <a:t>Um später die passenden </a:t>
            </a:r>
            <a:r>
              <a:rPr lang="de-DE" sz="1400" dirty="0" err="1" smtClean="0">
                <a:latin typeface="Meta Office" panose="020B0502040000020004" pitchFamily="34" charset="0"/>
              </a:rPr>
              <a:t>Reglereinstellungen</a:t>
            </a:r>
            <a:r>
              <a:rPr lang="de-DE" sz="1400" dirty="0" smtClean="0">
                <a:latin typeface="Meta Office" panose="020B0502040000020004" pitchFamily="34" charset="0"/>
              </a:rPr>
              <a:t> zu finden, wird in der</a:t>
            </a: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klassischen Regelungstechnik zunächst die sogenannte Sprungantwort </a:t>
            </a: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der Regelstrecke aufgezeichnet.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In den nachstehenden </a:t>
            </a:r>
            <a:r>
              <a:rPr lang="de-DE" sz="1400" dirty="0" smtClean="0">
                <a:latin typeface="Meta Office" panose="020B0502040000020004" pitchFamily="34" charset="0"/>
              </a:rPr>
              <a:t>Blockschaltbildern </a:t>
            </a:r>
            <a:r>
              <a:rPr lang="de-DE" sz="1400" dirty="0" smtClean="0">
                <a:latin typeface="Meta Office" panose="020B0502040000020004" pitchFamily="34" charset="0"/>
              </a:rPr>
              <a:t>erkennt man die Struktur des</a:t>
            </a: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Programmes und die Sprungantwort der Regelstrecke :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Ein/Ausgangssignale und deren Anpassung :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In diesem Beispiel ist der Pin 9 als PWM-Ausgang(analog) zu konfigurieren.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Dies geschieht im Dialog des User-Blocks für den ARDUINO.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Ich habe die volle Ausgangshöhe : 1023 (5 V) im Block y eingestellt.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Am Eingang A0 kommt als Regelgröße ein Signalbereich von 0-5 V an.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Dieser Wert wird ebenfalls von 0-1023 dargestellt. Ich habe nun als </a:t>
            </a: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Temperaturwert für 1023 einen Wert von 300 °C festgelegt.</a:t>
            </a:r>
          </a:p>
          <a:p>
            <a:endParaRPr lang="de-DE" sz="1400" dirty="0">
              <a:latin typeface="Meta Office" panose="020B0502040000020004" pitchFamily="34" charset="0"/>
            </a:endParaRP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Dies geschieht mit dem °C Faktor und dem </a:t>
            </a:r>
            <a:r>
              <a:rPr lang="de-DE" sz="1400" dirty="0" err="1" smtClean="0">
                <a:latin typeface="Meta Office" panose="020B0502040000020004" pitchFamily="34" charset="0"/>
              </a:rPr>
              <a:t>Verknüpfer</a:t>
            </a:r>
            <a:r>
              <a:rPr lang="de-DE" sz="1400" dirty="0" smtClean="0">
                <a:latin typeface="Meta Office" panose="020B0502040000020004" pitchFamily="34" charset="0"/>
              </a:rPr>
              <a:t> als Multiplikator :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Es ergibt sich :  x = 0,296 * A0 in °C für mein Beispiel.</a:t>
            </a:r>
          </a:p>
          <a:p>
            <a:endParaRPr lang="de-DE" sz="1400" dirty="0" smtClean="0">
              <a:latin typeface="Meta Office" panose="020B0502040000020004" pitchFamily="34" charset="0"/>
            </a:endParaRPr>
          </a:p>
          <a:p>
            <a:r>
              <a:rPr lang="de-DE" sz="1400" dirty="0">
                <a:latin typeface="Meta Office" panose="020B0502040000020004" pitchFamily="34" charset="0"/>
              </a:rPr>
              <a:t> </a:t>
            </a:r>
            <a:r>
              <a:rPr lang="de-DE" sz="1400" dirty="0" smtClean="0">
                <a:latin typeface="Meta Office" panose="020B0502040000020004" pitchFamily="34" charset="0"/>
              </a:rPr>
              <a:t>        Mit dem Button kann ich nach dem Start des Programmes den Stellsprung y </a:t>
            </a:r>
          </a:p>
          <a:p>
            <a:r>
              <a:rPr lang="de-DE" sz="1400" dirty="0" smtClean="0">
                <a:latin typeface="Meta Office" panose="020B0502040000020004" pitchFamily="34" charset="0"/>
              </a:rPr>
              <a:t>         auslösen.</a:t>
            </a:r>
            <a:endParaRPr lang="de-DE" sz="1400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05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912576"/>
            <a:ext cx="8424936" cy="5396744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539552" y="260649"/>
            <a:ext cx="6696744" cy="5040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43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pic>
        <p:nvPicPr>
          <p:cNvPr id="3" name="Grafik 2"/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1412776"/>
            <a:ext cx="6768752" cy="4176464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971600" y="760349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latin typeface="Meta Office" panose="020B0502040000020004" pitchFamily="34" charset="0"/>
              </a:rPr>
              <a:t>Sprungantwort der </a:t>
            </a:r>
            <a:r>
              <a:rPr lang="de-DE" sz="1600" dirty="0" smtClean="0">
                <a:latin typeface="Meta Office" panose="020B0502040000020004" pitchFamily="34" charset="0"/>
              </a:rPr>
              <a:t>Dampftemperaturstrecke : </a:t>
            </a:r>
            <a:r>
              <a:rPr lang="de-DE" sz="1600" b="1" dirty="0" err="1">
                <a:solidFill>
                  <a:srgbClr val="FF0000"/>
                </a:solidFill>
              </a:rPr>
              <a:t>Arduino</a:t>
            </a:r>
            <a:r>
              <a:rPr lang="de-DE" sz="1600" b="1" dirty="0">
                <a:solidFill>
                  <a:srgbClr val="FF0000"/>
                </a:solidFill>
              </a:rPr>
              <a:t> Sprungantwort TICA </a:t>
            </a:r>
            <a:r>
              <a:rPr lang="de-DE" sz="1600" b="1" dirty="0" smtClean="0">
                <a:solidFill>
                  <a:srgbClr val="FF0000"/>
                </a:solidFill>
              </a:rPr>
              <a:t>01.bsy</a:t>
            </a:r>
            <a:endParaRPr lang="de-DE" sz="1600" b="1" dirty="0">
              <a:solidFill>
                <a:srgbClr val="FF0000"/>
              </a:solidFill>
            </a:endParaRPr>
          </a:p>
          <a:p>
            <a:r>
              <a:rPr lang="de-DE" sz="1600" dirty="0" smtClean="0">
                <a:latin typeface="Meta Office" panose="020B0502040000020004" pitchFamily="34" charset="0"/>
              </a:rPr>
              <a:t>  </a:t>
            </a:r>
            <a:endParaRPr lang="de-DE" sz="1600" dirty="0">
              <a:latin typeface="Meta Office" panose="020B05020400000200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992304" y="3244334"/>
            <a:ext cx="3159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Arduino</a:t>
            </a:r>
            <a:r>
              <a:rPr lang="de-DE" dirty="0"/>
              <a:t> Sprungantwort TICA 01</a:t>
            </a:r>
          </a:p>
        </p:txBody>
      </p:sp>
    </p:spTree>
    <p:extLst>
      <p:ext uri="{BB962C8B-B14F-4D97-AF65-F5344CB8AC3E}">
        <p14:creationId xmlns:p14="http://schemas.microsoft.com/office/powerpoint/2010/main" val="68284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5040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27584" y="908720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Office" panose="020B0502040000020004" pitchFamily="34" charset="0"/>
              </a:rPr>
              <a:t>Die Sprungantwort wird nun ausgewertet, und eine passende </a:t>
            </a:r>
            <a:r>
              <a:rPr lang="de-DE" sz="1600" dirty="0" err="1" smtClean="0">
                <a:latin typeface="Meta Office" panose="020B0502040000020004" pitchFamily="34" charset="0"/>
              </a:rPr>
              <a:t>Reglereinstellung</a:t>
            </a:r>
            <a:r>
              <a:rPr lang="de-DE" sz="1600" dirty="0" smtClean="0">
                <a:latin typeface="Meta Office" panose="020B0502040000020004" pitchFamily="34" charset="0"/>
              </a:rPr>
              <a:t> für den stetigen Regler berechnet. </a:t>
            </a:r>
          </a:p>
          <a:p>
            <a:r>
              <a:rPr lang="de-DE" sz="1600" dirty="0" smtClean="0">
                <a:latin typeface="Meta Office" panose="020B0502040000020004" pitchFamily="34" charset="0"/>
              </a:rPr>
              <a:t>Nun zum ersten </a:t>
            </a:r>
            <a:r>
              <a:rPr lang="de-DE" sz="1600" dirty="0" err="1" smtClean="0">
                <a:latin typeface="Meta Office" panose="020B0502040000020004" pitchFamily="34" charset="0"/>
              </a:rPr>
              <a:t>Reglerprogramm</a:t>
            </a:r>
            <a:r>
              <a:rPr lang="de-DE" sz="1600" dirty="0">
                <a:latin typeface="Meta Office" panose="020B0502040000020004" pitchFamily="34" charset="0"/>
              </a:rPr>
              <a:t> : </a:t>
            </a:r>
            <a:r>
              <a:rPr lang="de-DE" sz="1600" b="1" dirty="0" smtClean="0">
                <a:solidFill>
                  <a:srgbClr val="FF0000"/>
                </a:solidFill>
                <a:latin typeface="Meta Office" panose="020B0502040000020004" pitchFamily="34" charset="0"/>
              </a:rPr>
              <a:t>Boris-</a:t>
            </a:r>
            <a:r>
              <a:rPr lang="de-DE" sz="1600" b="1" dirty="0" err="1" smtClean="0">
                <a:solidFill>
                  <a:srgbClr val="FF0000"/>
                </a:solidFill>
                <a:latin typeface="Meta Office" panose="020B0502040000020004" pitchFamily="34" charset="0"/>
              </a:rPr>
              <a:t>Arduino</a:t>
            </a:r>
            <a:r>
              <a:rPr lang="de-DE" sz="1600" b="1" dirty="0" smtClean="0">
                <a:solidFill>
                  <a:srgbClr val="FF0000"/>
                </a:solidFill>
                <a:latin typeface="Meta Office" panose="020B0502040000020004" pitchFamily="34" charset="0"/>
              </a:rPr>
              <a:t> Regelkreis </a:t>
            </a:r>
            <a:r>
              <a:rPr lang="de-DE" sz="1600" b="1" dirty="0">
                <a:solidFill>
                  <a:srgbClr val="FF0000"/>
                </a:solidFill>
                <a:latin typeface="Meta Office" panose="020B0502040000020004" pitchFamily="34" charset="0"/>
              </a:rPr>
              <a:t>TICA 01 </a:t>
            </a:r>
            <a:r>
              <a:rPr lang="de-DE" sz="1600" b="1" dirty="0" err="1" smtClean="0">
                <a:solidFill>
                  <a:srgbClr val="FF0000"/>
                </a:solidFill>
                <a:latin typeface="Meta Office" panose="020B0502040000020004" pitchFamily="34" charset="0"/>
              </a:rPr>
              <a:t>unstetig.bsy</a:t>
            </a:r>
            <a:endParaRPr lang="de-DE" sz="1600" b="1" dirty="0" smtClean="0">
              <a:solidFill>
                <a:srgbClr val="FF0000"/>
              </a:solidFill>
              <a:latin typeface="Meta Office" panose="020B0502040000020004" pitchFamily="34" charset="0"/>
            </a:endParaRPr>
          </a:p>
          <a:p>
            <a:r>
              <a:rPr lang="de-DE" sz="1600" dirty="0" smtClean="0">
                <a:latin typeface="Meta Office" panose="020B0502040000020004" pitchFamily="34" charset="0"/>
              </a:rPr>
              <a:t>Es wird hier ein Zweipunktregler mit Hysterese verwendet.</a:t>
            </a:r>
          </a:p>
          <a:p>
            <a:r>
              <a:rPr lang="de-DE" sz="1600" dirty="0" smtClean="0">
                <a:latin typeface="Meta Office" panose="020B0502040000020004" pitchFamily="34" charset="0"/>
              </a:rPr>
              <a:t>Der Pin 9 wird hier als digitaler Ausgang konfiguriert. </a:t>
            </a:r>
          </a:p>
          <a:p>
            <a:endParaRPr lang="de-DE" sz="1600" dirty="0">
              <a:latin typeface="Meta Office" panose="020B0502040000020004" pitchFamily="34" charset="0"/>
            </a:endParaRPr>
          </a:p>
        </p:txBody>
      </p:sp>
      <p:pic>
        <p:nvPicPr>
          <p:cNvPr id="4" name="Grafik 3"/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2204864"/>
            <a:ext cx="7632848" cy="43434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763688" y="5229200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Office" panose="020B0502040000020004" pitchFamily="34" charset="0"/>
              </a:rPr>
              <a:t>Mit diesem Baustein z</a:t>
            </a:r>
            <a:r>
              <a:rPr lang="de-DE" sz="1600" dirty="0" smtClean="0">
                <a:latin typeface="Arial"/>
                <a:cs typeface="Arial"/>
              </a:rPr>
              <a:t>-¹</a:t>
            </a:r>
            <a:r>
              <a:rPr lang="de-DE" sz="1600" dirty="0" smtClean="0">
                <a:latin typeface="Meta Office" panose="020B0502040000020004" pitchFamily="34" charset="0"/>
              </a:rPr>
              <a:t> wird eine arithmetische Schleife vermieden.</a:t>
            </a:r>
            <a:endParaRPr lang="de-DE" sz="1600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70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539552" y="260649"/>
            <a:ext cx="6696744" cy="5040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latin typeface="Meta Layout" panose="020B0502030000020004" pitchFamily="34" charset="0"/>
              </a:rPr>
              <a:t>Regelungstechnik mit dem ARDUINO und der Software </a:t>
            </a:r>
            <a:r>
              <a:rPr lang="de-DE" sz="1800" dirty="0" err="1" smtClean="0">
                <a:latin typeface="Meta Layout" panose="020B0502030000020004" pitchFamily="34" charset="0"/>
              </a:rPr>
              <a:t>WinFACT</a:t>
            </a:r>
            <a:endParaRPr lang="de-DE" sz="1800" dirty="0">
              <a:latin typeface="Meta Layout" panose="020B05020300000200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51520" y="764704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Office" panose="020B0502040000020004" pitchFamily="34" charset="0"/>
              </a:rPr>
              <a:t>Im zweiten Programm wird ein stetiger Regler eingesetzt.</a:t>
            </a:r>
          </a:p>
          <a:p>
            <a:r>
              <a:rPr lang="de-DE" sz="1600" dirty="0" smtClean="0">
                <a:latin typeface="Meta Office" panose="020B0502040000020004" pitchFamily="34" charset="0"/>
              </a:rPr>
              <a:t>Hierzu muss der Pin 9 auf PWM konfiguriert werden.</a:t>
            </a:r>
            <a:r>
              <a:rPr lang="de-DE" sz="1600" b="1" dirty="0">
                <a:solidFill>
                  <a:srgbClr val="FF0000"/>
                </a:solidFill>
                <a:latin typeface="Meta Office" panose="020B0502040000020004" pitchFamily="34" charset="0"/>
              </a:rPr>
              <a:t> Boris-</a:t>
            </a:r>
            <a:r>
              <a:rPr lang="de-DE" sz="1600" b="1" dirty="0" err="1">
                <a:solidFill>
                  <a:srgbClr val="FF0000"/>
                </a:solidFill>
                <a:latin typeface="Meta Office" panose="020B0502040000020004" pitchFamily="34" charset="0"/>
              </a:rPr>
              <a:t>Arduino</a:t>
            </a:r>
            <a:r>
              <a:rPr lang="de-DE" sz="1600" b="1" dirty="0">
                <a:solidFill>
                  <a:srgbClr val="FF0000"/>
                </a:solidFill>
                <a:latin typeface="Meta Office" panose="020B0502040000020004" pitchFamily="34" charset="0"/>
              </a:rPr>
              <a:t> Regelkreis TICA 01 </a:t>
            </a:r>
            <a:r>
              <a:rPr lang="de-DE" sz="1600" b="1" dirty="0" err="1" smtClean="0">
                <a:solidFill>
                  <a:srgbClr val="FF0000"/>
                </a:solidFill>
                <a:latin typeface="Meta Office" panose="020B0502040000020004" pitchFamily="34" charset="0"/>
              </a:rPr>
              <a:t>stetig.bsy</a:t>
            </a:r>
            <a:endParaRPr lang="de-DE" sz="1600" b="1" dirty="0">
              <a:solidFill>
                <a:srgbClr val="FF0000"/>
              </a:solidFill>
              <a:latin typeface="Meta Office" panose="020B0502040000020004" pitchFamily="34" charset="0"/>
            </a:endParaRPr>
          </a:p>
          <a:p>
            <a:endParaRPr lang="de-DE" sz="1600" dirty="0">
              <a:latin typeface="Meta Office" panose="020B0502040000020004" pitchFamily="34" charset="0"/>
            </a:endParaRPr>
          </a:p>
        </p:txBody>
      </p:sp>
      <p:pic>
        <p:nvPicPr>
          <p:cNvPr id="5" name="Grafik 4"/>
          <p:cNvPicPr/>
          <p:nvPr/>
        </p:nvPicPr>
        <p:blipFill>
          <a:blip r:embed="rId2"/>
          <a:stretch>
            <a:fillRect/>
          </a:stretch>
        </p:blipFill>
        <p:spPr>
          <a:xfrm>
            <a:off x="1013289" y="1456025"/>
            <a:ext cx="7596884" cy="489654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547664" y="4941168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Meta Office" panose="020B0502040000020004" pitchFamily="34" charset="0"/>
              </a:rPr>
              <a:t>Es wurde ein PI-Regler : </a:t>
            </a:r>
            <a:r>
              <a:rPr lang="de-DE" sz="1600" dirty="0" err="1" smtClean="0">
                <a:latin typeface="Meta Office" panose="020B0502040000020004" pitchFamily="34" charset="0"/>
              </a:rPr>
              <a:t>kpr</a:t>
            </a:r>
            <a:r>
              <a:rPr lang="de-DE" sz="1600" dirty="0" smtClean="0">
                <a:latin typeface="Meta Office" panose="020B0502040000020004" pitchFamily="34" charset="0"/>
              </a:rPr>
              <a:t> = 2    </a:t>
            </a:r>
            <a:r>
              <a:rPr lang="de-DE" sz="1600" dirty="0" err="1" smtClean="0">
                <a:latin typeface="Meta Office" panose="020B0502040000020004" pitchFamily="34" charset="0"/>
              </a:rPr>
              <a:t>Ti</a:t>
            </a:r>
            <a:r>
              <a:rPr lang="de-DE" sz="1600" dirty="0" smtClean="0">
                <a:latin typeface="Meta Office" panose="020B0502040000020004" pitchFamily="34" charset="0"/>
              </a:rPr>
              <a:t> = 19s verwendet.</a:t>
            </a:r>
          </a:p>
          <a:p>
            <a:r>
              <a:rPr lang="de-DE" sz="1600" dirty="0" smtClean="0">
                <a:latin typeface="Meta Office" panose="020B0502040000020004" pitchFamily="34" charset="0"/>
              </a:rPr>
              <a:t>Eine Einstellung ohne Überschwingen.</a:t>
            </a:r>
            <a:endParaRPr lang="de-DE" sz="1600" dirty="0">
              <a:latin typeface="Meta Office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49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653</Words>
  <Application>Microsoft Office PowerPoint</Application>
  <PresentationFormat>Bildschirmpräsentation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</vt:lpstr>
      <vt:lpstr>Regelungstechnik mit dem ARDUINO und der Software WinFACT :  von Edmund Gondecki/Bochum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Regelungstechnik mit dem ARDUINO und der Software WinFACT</dc:title>
  <dc:creator>Windows User</dc:creator>
  <cp:lastModifiedBy>Windows User</cp:lastModifiedBy>
  <cp:revision>26</cp:revision>
  <dcterms:created xsi:type="dcterms:W3CDTF">2018-08-28T14:55:56Z</dcterms:created>
  <dcterms:modified xsi:type="dcterms:W3CDTF">2018-09-01T09:29:25Z</dcterms:modified>
</cp:coreProperties>
</file>