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15D5-1869-493B-9D9C-B4D2B555FCB2}" type="datetimeFigureOut">
              <a:rPr lang="de-DE" smtClean="0"/>
              <a:t>16.02.2022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353DC-6FA9-48F0-B7BA-EABDEE64CD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7174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15D5-1869-493B-9D9C-B4D2B555FCB2}" type="datetimeFigureOut">
              <a:rPr lang="de-DE" smtClean="0"/>
              <a:t>16.02.2022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353DC-6FA9-48F0-B7BA-EABDEE64CD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3161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15D5-1869-493B-9D9C-B4D2B555FCB2}" type="datetimeFigureOut">
              <a:rPr lang="de-DE" smtClean="0"/>
              <a:t>16.02.2022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353DC-6FA9-48F0-B7BA-EABDEE64CD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3758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15D5-1869-493B-9D9C-B4D2B555FCB2}" type="datetimeFigureOut">
              <a:rPr lang="de-DE" smtClean="0"/>
              <a:t>16.02.2022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353DC-6FA9-48F0-B7BA-EABDEE64CD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9825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15D5-1869-493B-9D9C-B4D2B555FCB2}" type="datetimeFigureOut">
              <a:rPr lang="de-DE" smtClean="0"/>
              <a:t>16.02.2022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353DC-6FA9-48F0-B7BA-EABDEE64CD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7214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15D5-1869-493B-9D9C-B4D2B555FCB2}" type="datetimeFigureOut">
              <a:rPr lang="de-DE" smtClean="0"/>
              <a:t>16.02.2022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353DC-6FA9-48F0-B7BA-EABDEE64CD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188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15D5-1869-493B-9D9C-B4D2B555FCB2}" type="datetimeFigureOut">
              <a:rPr lang="de-DE" smtClean="0"/>
              <a:t>16.02.2022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353DC-6FA9-48F0-B7BA-EABDEE64CD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60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15D5-1869-493B-9D9C-B4D2B555FCB2}" type="datetimeFigureOut">
              <a:rPr lang="de-DE" smtClean="0"/>
              <a:t>16.02.2022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353DC-6FA9-48F0-B7BA-EABDEE64CD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4077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15D5-1869-493B-9D9C-B4D2B555FCB2}" type="datetimeFigureOut">
              <a:rPr lang="de-DE" smtClean="0"/>
              <a:t>16.02.2022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353DC-6FA9-48F0-B7BA-EABDEE64CD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7208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15D5-1869-493B-9D9C-B4D2B555FCB2}" type="datetimeFigureOut">
              <a:rPr lang="de-DE" smtClean="0"/>
              <a:t>16.02.2022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353DC-6FA9-48F0-B7BA-EABDEE64CD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1592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15D5-1869-493B-9D9C-B4D2B555FCB2}" type="datetimeFigureOut">
              <a:rPr lang="de-DE" smtClean="0"/>
              <a:t>16.02.2022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353DC-6FA9-48F0-B7BA-EABDEE64CD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7245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215D5-1869-493B-9D9C-B4D2B555FCB2}" type="datetimeFigureOut">
              <a:rPr lang="de-DE" smtClean="0"/>
              <a:t>16.02.2022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353DC-6FA9-48F0-B7BA-EABDEE64CD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2037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7584" y="260648"/>
            <a:ext cx="6696744" cy="792088"/>
          </a:xfrm>
        </p:spPr>
        <p:txBody>
          <a:bodyPr>
            <a:normAutofit/>
          </a:bodyPr>
          <a:lstStyle/>
          <a:p>
            <a:r>
              <a:rPr lang="de-DE" sz="1800" dirty="0" smtClean="0">
                <a:latin typeface="Meta Layout" panose="020B0502030000020004" pitchFamily="34" charset="0"/>
              </a:rPr>
              <a:t>Zweipunktregler an einer PT3-Regelstrecke mit dem ARDUINO und der Software </a:t>
            </a:r>
            <a:r>
              <a:rPr lang="de-DE" sz="1800" dirty="0" err="1" smtClean="0">
                <a:latin typeface="Meta Layout" panose="020B0502030000020004" pitchFamily="34" charset="0"/>
              </a:rPr>
              <a:t>WinFACT</a:t>
            </a:r>
            <a:r>
              <a:rPr lang="de-DE" sz="1800" dirty="0" smtClean="0">
                <a:latin typeface="Meta Layout" panose="020B0502030000020004" pitchFamily="34" charset="0"/>
              </a:rPr>
              <a:t> :  von Edmund </a:t>
            </a:r>
            <a:r>
              <a:rPr lang="de-DE" sz="1800" dirty="0" err="1" smtClean="0">
                <a:latin typeface="Meta Layout" panose="020B0502030000020004" pitchFamily="34" charset="0"/>
              </a:rPr>
              <a:t>Gondecki</a:t>
            </a:r>
            <a:r>
              <a:rPr lang="de-DE" sz="1800" dirty="0" smtClean="0">
                <a:latin typeface="Meta Layout" panose="020B0502030000020004" pitchFamily="34" charset="0"/>
              </a:rPr>
              <a:t>/Bochum</a:t>
            </a:r>
            <a:endParaRPr lang="de-DE" sz="1800" dirty="0">
              <a:latin typeface="Meta Layout" panose="020B05020300000200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73376" y="1097098"/>
            <a:ext cx="83888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Meta Layout" panose="020B0502030000020004" pitchFamily="34" charset="0"/>
              </a:rPr>
              <a:t>An diesem Beispiel möchte ich die Kombination eines ARDUINO-</a:t>
            </a:r>
            <a:r>
              <a:rPr lang="de-DE" dirty="0" err="1" smtClean="0">
                <a:latin typeface="Meta Layout" panose="020B0502030000020004" pitchFamily="34" charset="0"/>
              </a:rPr>
              <a:t>Microcontrollers</a:t>
            </a:r>
            <a:r>
              <a:rPr lang="de-DE" dirty="0" smtClean="0">
                <a:latin typeface="Meta Layout" panose="020B0502030000020004" pitchFamily="34" charset="0"/>
              </a:rPr>
              <a:t> mit der Software </a:t>
            </a:r>
            <a:r>
              <a:rPr lang="de-DE" dirty="0" err="1" smtClean="0">
                <a:latin typeface="Meta Layout" panose="020B0502030000020004" pitchFamily="34" charset="0"/>
              </a:rPr>
              <a:t>WinFACT</a:t>
            </a:r>
            <a:r>
              <a:rPr lang="de-DE" dirty="0" smtClean="0">
                <a:latin typeface="Meta Layout" panose="020B0502030000020004" pitchFamily="34" charset="0"/>
              </a:rPr>
              <a:t> (Modul BORIS) zeigen.</a:t>
            </a:r>
          </a:p>
          <a:p>
            <a:r>
              <a:rPr lang="de-DE" dirty="0" smtClean="0">
                <a:latin typeface="Meta Layout" panose="020B0502030000020004" pitchFamily="34" charset="0"/>
              </a:rPr>
              <a:t>Der ARDUINO fungiert hier als Zweipunktregler. Er stellt in diesem Falle einen preiswerten Regler dar, Es handelt sich um eine PT3-Regelstrecke die schon einmal </a:t>
            </a:r>
            <a:r>
              <a:rPr lang="de-DE" dirty="0">
                <a:latin typeface="Meta Layout" panose="020B0502030000020004" pitchFamily="34" charset="0"/>
              </a:rPr>
              <a:t>G</a:t>
            </a:r>
            <a:r>
              <a:rPr lang="de-DE" dirty="0" smtClean="0">
                <a:latin typeface="Meta Layout" panose="020B0502030000020004" pitchFamily="34" charset="0"/>
              </a:rPr>
              <a:t>egenstand einer Abhandlung war. </a:t>
            </a:r>
            <a:r>
              <a:rPr lang="de-DE" dirty="0" err="1" smtClean="0">
                <a:latin typeface="Meta Layout" panose="020B0502030000020004" pitchFamily="34" charset="0"/>
              </a:rPr>
              <a:t>WinFACT</a:t>
            </a:r>
            <a:r>
              <a:rPr lang="de-DE" dirty="0" smtClean="0">
                <a:latin typeface="Meta Layout" panose="020B0502030000020004" pitchFamily="34" charset="0"/>
              </a:rPr>
              <a:t> dient hier als Visualisierung des Prozesses. Als Kopplungsmodul wird hier der </a:t>
            </a:r>
            <a:r>
              <a:rPr lang="de-DE" dirty="0" err="1" smtClean="0">
                <a:latin typeface="Meta Layout" panose="020B0502030000020004" pitchFamily="34" charset="0"/>
              </a:rPr>
              <a:t>Labjack</a:t>
            </a:r>
            <a:r>
              <a:rPr lang="de-DE" dirty="0" smtClean="0">
                <a:latin typeface="Meta Layout" panose="020B0502030000020004" pitchFamily="34" charset="0"/>
              </a:rPr>
              <a:t> U12 benutzt.</a:t>
            </a:r>
          </a:p>
          <a:p>
            <a:r>
              <a:rPr lang="de-DE" dirty="0" smtClean="0">
                <a:latin typeface="Meta Layout" panose="020B0502030000020004" pitchFamily="34" charset="0"/>
              </a:rPr>
              <a:t>Die Grundlagen der Regelungstechnik werden als bekannt vorausgesetzt.</a:t>
            </a:r>
          </a:p>
          <a:p>
            <a:endParaRPr lang="de-DE" dirty="0" smtClean="0">
              <a:latin typeface="Meta Layout" panose="020B0502030000020004" pitchFamily="34" charset="0"/>
            </a:endParaRPr>
          </a:p>
          <a:p>
            <a:endParaRPr lang="de-DE" dirty="0">
              <a:latin typeface="Meta Layout" panose="020B0502030000020004" pitchFamily="34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667" y="3717032"/>
            <a:ext cx="4284365" cy="2952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Gerade Verbindung 7"/>
          <p:cNvCxnSpPr/>
          <p:nvPr/>
        </p:nvCxnSpPr>
        <p:spPr>
          <a:xfrm>
            <a:off x="3697638" y="6312390"/>
            <a:ext cx="0" cy="21657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/>
          <p:nvPr/>
        </p:nvCxnSpPr>
        <p:spPr>
          <a:xfrm>
            <a:off x="3697638" y="6533570"/>
            <a:ext cx="1656184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10"/>
          <p:cNvCxnSpPr/>
          <p:nvPr/>
        </p:nvCxnSpPr>
        <p:spPr>
          <a:xfrm>
            <a:off x="3011602" y="3789040"/>
            <a:ext cx="0" cy="28857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>
            <a:off x="3011602" y="3789040"/>
            <a:ext cx="1656184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4645700" y="3782117"/>
            <a:ext cx="41747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Meta Layout" panose="020B0502030000020004" pitchFamily="34" charset="0"/>
              </a:rPr>
              <a:t>Ausgang Pin 9 : PWM oder digitaler Ausgang</a:t>
            </a:r>
          </a:p>
          <a:p>
            <a:r>
              <a:rPr lang="de-DE" sz="1600" dirty="0">
                <a:latin typeface="Meta Layout" panose="020B0502030000020004" pitchFamily="34" charset="0"/>
              </a:rPr>
              <a:t>f</a:t>
            </a:r>
            <a:r>
              <a:rPr lang="de-DE" sz="1600" dirty="0" smtClean="0">
                <a:latin typeface="Meta Layout" panose="020B0502030000020004" pitchFamily="34" charset="0"/>
              </a:rPr>
              <a:t>ür die Stellgröße y</a:t>
            </a:r>
            <a:endParaRPr lang="de-DE" sz="1600" dirty="0">
              <a:latin typeface="Meta Layout" panose="020B0502030000020004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4951976" y="6190406"/>
            <a:ext cx="41747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Meta Layout" panose="020B0502030000020004" pitchFamily="34" charset="0"/>
              </a:rPr>
              <a:t>Eingang A0 : Eingang für die Regelgröße x</a:t>
            </a:r>
            <a:endParaRPr lang="de-DE" sz="1600" dirty="0">
              <a:latin typeface="Meta Layout" panose="020B050203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020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539552" y="260649"/>
            <a:ext cx="6696744" cy="79208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latin typeface="Meta Layout" panose="020B0502030000020004" pitchFamily="34" charset="0"/>
              </a:rPr>
              <a:t>Regelungstechnik mit dem ARDUINO und der Software </a:t>
            </a:r>
            <a:r>
              <a:rPr lang="de-DE" sz="1800" dirty="0" err="1" smtClean="0">
                <a:latin typeface="Meta Layout" panose="020B0502030000020004" pitchFamily="34" charset="0"/>
              </a:rPr>
              <a:t>WinFACT</a:t>
            </a:r>
            <a:endParaRPr lang="de-DE" sz="1800" dirty="0">
              <a:latin typeface="Meta Layout" panose="020B0502030000020004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827584" y="968356"/>
            <a:ext cx="68407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Meta Layout" panose="020B0502030000020004" pitchFamily="34" charset="0"/>
              </a:rPr>
              <a:t>Die Modellregelstrecke :</a:t>
            </a:r>
          </a:p>
          <a:p>
            <a:r>
              <a:rPr lang="de-DE" sz="1600" dirty="0" smtClean="0">
                <a:latin typeface="Meta Layout" panose="020B0502030000020004" pitchFamily="34" charset="0"/>
              </a:rPr>
              <a:t>Es handelt sich um eine aus RC-Gliedern nachgebildete Regelstrecke</a:t>
            </a:r>
          </a:p>
          <a:p>
            <a:r>
              <a:rPr lang="de-DE" sz="1600" dirty="0">
                <a:latin typeface="Meta Layout" panose="020B0502030000020004" pitchFamily="34" charset="0"/>
              </a:rPr>
              <a:t>m</a:t>
            </a:r>
            <a:r>
              <a:rPr lang="de-DE" sz="1600" dirty="0" smtClean="0">
                <a:latin typeface="Meta Layout" panose="020B0502030000020004" pitchFamily="34" charset="0"/>
              </a:rPr>
              <a:t>it 3 Verzögerungen (PT3-Strecke).</a:t>
            </a:r>
          </a:p>
          <a:p>
            <a:r>
              <a:rPr lang="de-DE" sz="1600" dirty="0" smtClean="0">
                <a:latin typeface="Meta Layout" panose="020B0502030000020004" pitchFamily="34" charset="0"/>
              </a:rPr>
              <a:t>Sie entspricht dem Verhalten einer Dampftemperaturstrecke im Kraftwerk.</a:t>
            </a:r>
          </a:p>
          <a:p>
            <a:endParaRPr lang="de-DE" sz="1600" dirty="0">
              <a:latin typeface="Meta Layout" panose="020B0502030000020004" pitchFamily="34" charset="0"/>
            </a:endParaRPr>
          </a:p>
          <a:p>
            <a:r>
              <a:rPr lang="de-DE" sz="1600" dirty="0" smtClean="0">
                <a:latin typeface="Meta Layout" panose="020B0502030000020004" pitchFamily="34" charset="0"/>
              </a:rPr>
              <a:t>Schaltbild der Regelstrecke :</a:t>
            </a:r>
          </a:p>
          <a:p>
            <a:endParaRPr lang="de-DE" sz="1600" dirty="0">
              <a:latin typeface="Meta Layout" panose="020B0502030000020004" pitchFamily="34" charset="0"/>
            </a:endParaRPr>
          </a:p>
        </p:txBody>
      </p:sp>
      <p:pic>
        <p:nvPicPr>
          <p:cNvPr id="1026" name="Picture 2" descr="C:\Users\_lenovo_\Downloads\PT3 Schaltbil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586" y="2557620"/>
            <a:ext cx="6624736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Gerade Verbindung mit Pfeil 4"/>
          <p:cNvCxnSpPr/>
          <p:nvPr/>
        </p:nvCxnSpPr>
        <p:spPr>
          <a:xfrm>
            <a:off x="7020272" y="3645024"/>
            <a:ext cx="432048" cy="21602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5"/>
          <p:cNvSpPr txBox="1"/>
          <p:nvPr/>
        </p:nvSpPr>
        <p:spPr>
          <a:xfrm>
            <a:off x="7596336" y="3734704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FF0000"/>
                </a:solidFill>
                <a:latin typeface="Meta Layout" panose="020B0502030000020004" pitchFamily="34" charset="0"/>
              </a:rPr>
              <a:t>A0 : ARDUINO</a:t>
            </a:r>
            <a:endParaRPr lang="de-DE" sz="1600" dirty="0">
              <a:solidFill>
                <a:srgbClr val="FF0000"/>
              </a:solidFill>
              <a:latin typeface="Meta Layout" panose="020B0502030000020004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7039507" y="4725144"/>
            <a:ext cx="1574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Meta Layout" panose="020B0502030000020004" pitchFamily="34" charset="0"/>
              </a:rPr>
              <a:t>GND : ARDUINO</a:t>
            </a:r>
            <a:endParaRPr lang="de-DE" sz="1600" dirty="0">
              <a:latin typeface="Meta Layout" panose="020B0502030000020004" pitchFamily="34" charset="0"/>
            </a:endParaRPr>
          </a:p>
        </p:txBody>
      </p:sp>
      <p:cxnSp>
        <p:nvCxnSpPr>
          <p:cNvPr id="9" name="Gerade Verbindung mit Pfeil 8"/>
          <p:cNvCxnSpPr/>
          <p:nvPr/>
        </p:nvCxnSpPr>
        <p:spPr>
          <a:xfrm>
            <a:off x="1083837" y="3658681"/>
            <a:ext cx="34289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0" y="3243183"/>
            <a:ext cx="17971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33CC33"/>
                </a:solidFill>
                <a:latin typeface="Meta Layout" panose="020B0502030000020004" pitchFamily="34" charset="0"/>
              </a:rPr>
              <a:t>PIN 9 : ARDUINO</a:t>
            </a:r>
            <a:endParaRPr lang="de-DE" sz="1600" dirty="0">
              <a:solidFill>
                <a:srgbClr val="33CC33"/>
              </a:solidFill>
              <a:latin typeface="Meta Layout" panose="020B05020300000200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749651" y="407325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Meta Office" panose="020B0502040000020004" pitchFamily="34" charset="0"/>
              </a:rPr>
              <a:t> y</a:t>
            </a:r>
            <a:endParaRPr lang="de-DE" dirty="0">
              <a:latin typeface="Meta Office" panose="020B05020400000200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7323813" y="420451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Meta Office" panose="020B0502040000020004" pitchFamily="34" charset="0"/>
              </a:rPr>
              <a:t> x</a:t>
            </a:r>
            <a:endParaRPr lang="de-DE" dirty="0">
              <a:latin typeface="Meta Office" panose="020B05020400000200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399377" y="3140968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Meta Layout" panose="020B0502030000020004" pitchFamily="34" charset="0"/>
              </a:rPr>
              <a:t>    </a:t>
            </a:r>
            <a:r>
              <a:rPr lang="de-DE" dirty="0" smtClean="0">
                <a:solidFill>
                  <a:srgbClr val="FF0000"/>
                </a:solidFill>
                <a:latin typeface="Meta Layout" panose="020B0502030000020004" pitchFamily="34" charset="0"/>
              </a:rPr>
              <a:t>Pt1</a:t>
            </a:r>
            <a:endParaRPr lang="de-DE" dirty="0">
              <a:solidFill>
                <a:srgbClr val="FF0000"/>
              </a:solidFill>
              <a:latin typeface="Meta Layout" panose="020B0502030000020004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4644008" y="3140968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Meta Layout" panose="020B0502030000020004" pitchFamily="34" charset="0"/>
              </a:rPr>
              <a:t>    </a:t>
            </a:r>
            <a:r>
              <a:rPr lang="de-DE" dirty="0" smtClean="0">
                <a:solidFill>
                  <a:srgbClr val="FF0000"/>
                </a:solidFill>
                <a:latin typeface="Meta Layout" panose="020B0502030000020004" pitchFamily="34" charset="0"/>
              </a:rPr>
              <a:t>Pt2</a:t>
            </a:r>
            <a:endParaRPr lang="de-DE" dirty="0">
              <a:solidFill>
                <a:srgbClr val="FF0000"/>
              </a:solidFill>
              <a:latin typeface="Meta Layout" panose="020B0502030000020004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6012160" y="3140968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Meta Layout" panose="020B0502030000020004" pitchFamily="34" charset="0"/>
              </a:rPr>
              <a:t>   </a:t>
            </a:r>
            <a:r>
              <a:rPr lang="de-DE" dirty="0" smtClean="0">
                <a:solidFill>
                  <a:srgbClr val="FF0000"/>
                </a:solidFill>
                <a:latin typeface="Meta Layout" panose="020B0502030000020004" pitchFamily="34" charset="0"/>
              </a:rPr>
              <a:t>Pt3</a:t>
            </a:r>
            <a:endParaRPr lang="de-DE" dirty="0">
              <a:solidFill>
                <a:srgbClr val="FF0000"/>
              </a:solidFill>
              <a:latin typeface="Meta Layout" panose="020B050203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238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/>
      <p:bldP spid="12" grpId="0"/>
      <p:bldP spid="4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539552" y="260649"/>
            <a:ext cx="6696744" cy="79208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latin typeface="Meta Layout" panose="020B0502030000020004" pitchFamily="34" charset="0"/>
              </a:rPr>
              <a:t>Regelungstechnik mit dem ARDUINO und der Software </a:t>
            </a:r>
            <a:r>
              <a:rPr lang="de-DE" sz="1800" dirty="0" err="1" smtClean="0">
                <a:latin typeface="Meta Layout" panose="020B0502030000020004" pitchFamily="34" charset="0"/>
              </a:rPr>
              <a:t>WinFACT</a:t>
            </a:r>
            <a:endParaRPr lang="de-DE" sz="1800" dirty="0">
              <a:latin typeface="Meta Layout" panose="020B05020300000200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755576" y="770513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Meta Layout" panose="020B0502030000020004" pitchFamily="34" charset="0"/>
              </a:rPr>
              <a:t>Schaltplan mit allen Komponenten :</a:t>
            </a:r>
            <a:endParaRPr lang="de-DE" dirty="0">
              <a:latin typeface="Meta Layout" panose="020B05020300000200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955179"/>
            <a:ext cx="4286250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41" y="1340768"/>
            <a:ext cx="4284365" cy="2952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Users\_lenovo_\Downloads\PT3 Schaltbil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365104"/>
            <a:ext cx="3836919" cy="2335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Gerade Verbindung 5"/>
          <p:cNvCxnSpPr/>
          <p:nvPr/>
        </p:nvCxnSpPr>
        <p:spPr>
          <a:xfrm>
            <a:off x="3419872" y="3861048"/>
            <a:ext cx="0" cy="432594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9"/>
          <p:cNvCxnSpPr/>
          <p:nvPr/>
        </p:nvCxnSpPr>
        <p:spPr>
          <a:xfrm>
            <a:off x="3419872" y="4293642"/>
            <a:ext cx="3384376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/>
        </p:nvCxnSpPr>
        <p:spPr>
          <a:xfrm>
            <a:off x="6804248" y="4293642"/>
            <a:ext cx="0" cy="719534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/>
          <p:nvPr/>
        </p:nvCxnSpPr>
        <p:spPr>
          <a:xfrm>
            <a:off x="5796136" y="5008488"/>
            <a:ext cx="1008112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/>
          <p:cNvCxnSpPr/>
          <p:nvPr/>
        </p:nvCxnSpPr>
        <p:spPr>
          <a:xfrm flipV="1">
            <a:off x="6804248" y="2636912"/>
            <a:ext cx="0" cy="165673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>
            <a:off x="6660232" y="2636912"/>
            <a:ext cx="144016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feld 25"/>
          <p:cNvSpPr txBox="1"/>
          <p:nvPr/>
        </p:nvSpPr>
        <p:spPr>
          <a:xfrm>
            <a:off x="6578525" y="5065064"/>
            <a:ext cx="13155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FF0000"/>
                </a:solidFill>
              </a:rPr>
              <a:t>Regelgröße x</a:t>
            </a:r>
            <a:endParaRPr lang="de-DE" sz="1400" dirty="0">
              <a:solidFill>
                <a:srgbClr val="FF0000"/>
              </a:solidFill>
            </a:endParaRPr>
          </a:p>
        </p:txBody>
      </p:sp>
      <p:cxnSp>
        <p:nvCxnSpPr>
          <p:cNvPr id="28" name="Gerade Verbindung 27"/>
          <p:cNvCxnSpPr/>
          <p:nvPr/>
        </p:nvCxnSpPr>
        <p:spPr>
          <a:xfrm flipV="1">
            <a:off x="2771800" y="1484784"/>
            <a:ext cx="0" cy="216024"/>
          </a:xfrm>
          <a:prstGeom prst="line">
            <a:avLst/>
          </a:prstGeom>
          <a:ln w="158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>
            <a:off x="2771800" y="1484784"/>
            <a:ext cx="2085950" cy="0"/>
          </a:xfrm>
          <a:prstGeom prst="line">
            <a:avLst/>
          </a:prstGeom>
          <a:ln w="158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9" name="Gerade Verbindung 2048"/>
          <p:cNvCxnSpPr/>
          <p:nvPr/>
        </p:nvCxnSpPr>
        <p:spPr>
          <a:xfrm>
            <a:off x="4857750" y="1484784"/>
            <a:ext cx="0" cy="2689845"/>
          </a:xfrm>
          <a:prstGeom prst="line">
            <a:avLst/>
          </a:prstGeom>
          <a:ln w="158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2" name="Gerade Verbindung 2051"/>
          <p:cNvCxnSpPr/>
          <p:nvPr/>
        </p:nvCxnSpPr>
        <p:spPr>
          <a:xfrm flipH="1">
            <a:off x="2123728" y="4174629"/>
            <a:ext cx="2734022" cy="0"/>
          </a:xfrm>
          <a:prstGeom prst="line">
            <a:avLst/>
          </a:prstGeom>
          <a:ln w="158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4" name="Gerade Verbindung 2053"/>
          <p:cNvCxnSpPr/>
          <p:nvPr/>
        </p:nvCxnSpPr>
        <p:spPr>
          <a:xfrm>
            <a:off x="2123728" y="4174629"/>
            <a:ext cx="0" cy="833859"/>
          </a:xfrm>
          <a:prstGeom prst="line">
            <a:avLst/>
          </a:prstGeom>
          <a:ln w="158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6" name="Gerade Verbindung 2055"/>
          <p:cNvCxnSpPr/>
          <p:nvPr/>
        </p:nvCxnSpPr>
        <p:spPr>
          <a:xfrm>
            <a:off x="2123728" y="5013176"/>
            <a:ext cx="648072" cy="0"/>
          </a:xfrm>
          <a:prstGeom prst="line">
            <a:avLst/>
          </a:prstGeom>
          <a:ln w="158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feld 43"/>
          <p:cNvSpPr txBox="1"/>
          <p:nvPr/>
        </p:nvSpPr>
        <p:spPr>
          <a:xfrm>
            <a:off x="1254865" y="5041585"/>
            <a:ext cx="12006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002060"/>
                </a:solidFill>
              </a:rPr>
              <a:t> Stellgröße y</a:t>
            </a:r>
            <a:endParaRPr lang="de-DE" sz="1400" dirty="0">
              <a:solidFill>
                <a:srgbClr val="002060"/>
              </a:solidFill>
            </a:endParaRPr>
          </a:p>
        </p:txBody>
      </p:sp>
      <p:cxnSp>
        <p:nvCxnSpPr>
          <p:cNvPr id="2060" name="Gerade Verbindung 2059"/>
          <p:cNvCxnSpPr>
            <a:endCxn id="1026" idx="2"/>
          </p:cNvCxnSpPr>
          <p:nvPr/>
        </p:nvCxnSpPr>
        <p:spPr>
          <a:xfrm>
            <a:off x="4857750" y="4174629"/>
            <a:ext cx="2143125" cy="0"/>
          </a:xfrm>
          <a:prstGeom prst="line">
            <a:avLst/>
          </a:prstGeom>
          <a:ln w="158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2" name="Gerade Verbindung 2061"/>
          <p:cNvCxnSpPr>
            <a:stCxn id="1026" idx="2"/>
          </p:cNvCxnSpPr>
          <p:nvPr/>
        </p:nvCxnSpPr>
        <p:spPr>
          <a:xfrm flipV="1">
            <a:off x="7000875" y="2708920"/>
            <a:ext cx="0" cy="1465709"/>
          </a:xfrm>
          <a:prstGeom prst="line">
            <a:avLst/>
          </a:prstGeom>
          <a:ln w="158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5" name="Gerade Verbindung 2064"/>
          <p:cNvCxnSpPr/>
          <p:nvPr/>
        </p:nvCxnSpPr>
        <p:spPr>
          <a:xfrm flipH="1">
            <a:off x="6660232" y="2708920"/>
            <a:ext cx="340644" cy="0"/>
          </a:xfrm>
          <a:prstGeom prst="line">
            <a:avLst/>
          </a:prstGeom>
          <a:ln w="158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1" name="Gerade Verbindung 2070"/>
          <p:cNvCxnSpPr/>
          <p:nvPr/>
        </p:nvCxnSpPr>
        <p:spPr>
          <a:xfrm>
            <a:off x="2915816" y="3861048"/>
            <a:ext cx="0" cy="216297"/>
          </a:xfrm>
          <a:prstGeom prst="line">
            <a:avLst/>
          </a:prstGeom>
          <a:ln w="15875">
            <a:solidFill>
              <a:srgbClr val="33CC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3" name="Gerade Verbindung 2072"/>
          <p:cNvCxnSpPr/>
          <p:nvPr/>
        </p:nvCxnSpPr>
        <p:spPr>
          <a:xfrm flipH="1">
            <a:off x="1115616" y="4077345"/>
            <a:ext cx="1800200" cy="0"/>
          </a:xfrm>
          <a:prstGeom prst="line">
            <a:avLst/>
          </a:prstGeom>
          <a:ln w="15875">
            <a:solidFill>
              <a:srgbClr val="33CC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5" name="Gerade Verbindung 2074"/>
          <p:cNvCxnSpPr/>
          <p:nvPr/>
        </p:nvCxnSpPr>
        <p:spPr>
          <a:xfrm>
            <a:off x="1115616" y="4077345"/>
            <a:ext cx="0" cy="1655911"/>
          </a:xfrm>
          <a:prstGeom prst="line">
            <a:avLst/>
          </a:prstGeom>
          <a:ln w="15875">
            <a:solidFill>
              <a:srgbClr val="33CC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7" name="Gerade Verbindung 2076"/>
          <p:cNvCxnSpPr/>
          <p:nvPr/>
        </p:nvCxnSpPr>
        <p:spPr>
          <a:xfrm>
            <a:off x="1115616" y="5733256"/>
            <a:ext cx="1656184" cy="0"/>
          </a:xfrm>
          <a:prstGeom prst="line">
            <a:avLst/>
          </a:prstGeom>
          <a:ln w="15875">
            <a:solidFill>
              <a:srgbClr val="33CC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9" name="Gerade Verbindung 2078"/>
          <p:cNvCxnSpPr/>
          <p:nvPr/>
        </p:nvCxnSpPr>
        <p:spPr>
          <a:xfrm>
            <a:off x="2915816" y="4077345"/>
            <a:ext cx="3960440" cy="0"/>
          </a:xfrm>
          <a:prstGeom prst="line">
            <a:avLst/>
          </a:prstGeom>
          <a:ln w="15875">
            <a:solidFill>
              <a:srgbClr val="33CC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 flipV="1">
            <a:off x="6876256" y="3487357"/>
            <a:ext cx="0" cy="589988"/>
          </a:xfrm>
          <a:prstGeom prst="line">
            <a:avLst/>
          </a:prstGeom>
          <a:ln w="15875">
            <a:solidFill>
              <a:srgbClr val="33CC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44"/>
          <p:cNvCxnSpPr/>
          <p:nvPr/>
        </p:nvCxnSpPr>
        <p:spPr>
          <a:xfrm flipH="1">
            <a:off x="6660232" y="3487357"/>
            <a:ext cx="216024" cy="0"/>
          </a:xfrm>
          <a:prstGeom prst="line">
            <a:avLst/>
          </a:prstGeom>
          <a:ln w="15875">
            <a:solidFill>
              <a:srgbClr val="33CC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feld 84"/>
          <p:cNvSpPr txBox="1"/>
          <p:nvPr/>
        </p:nvSpPr>
        <p:spPr>
          <a:xfrm>
            <a:off x="1221507" y="5733256"/>
            <a:ext cx="12006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002060"/>
                </a:solidFill>
              </a:rPr>
              <a:t>        GND</a:t>
            </a:r>
            <a:endParaRPr lang="de-DE" sz="1400" dirty="0">
              <a:solidFill>
                <a:srgbClr val="002060"/>
              </a:solidFill>
            </a:endParaRPr>
          </a:p>
        </p:txBody>
      </p:sp>
      <p:cxnSp>
        <p:nvCxnSpPr>
          <p:cNvPr id="53" name="Gerade Verbindung mit Pfeil 52"/>
          <p:cNvCxnSpPr>
            <a:stCxn id="44" idx="0"/>
          </p:cNvCxnSpPr>
          <p:nvPr/>
        </p:nvCxnSpPr>
        <p:spPr>
          <a:xfrm flipV="1">
            <a:off x="1855195" y="4797152"/>
            <a:ext cx="268533" cy="244433"/>
          </a:xfrm>
          <a:prstGeom prst="straightConnector1">
            <a:avLst/>
          </a:prstGeom>
          <a:ln w="158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 Verbindung mit Pfeil 54"/>
          <p:cNvCxnSpPr/>
          <p:nvPr/>
        </p:nvCxnSpPr>
        <p:spPr>
          <a:xfrm flipH="1" flipV="1">
            <a:off x="6830554" y="4797152"/>
            <a:ext cx="261726" cy="244433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420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539552" y="260649"/>
            <a:ext cx="6696744" cy="79208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latin typeface="Meta Layout" panose="020B0502030000020004" pitchFamily="34" charset="0"/>
              </a:rPr>
              <a:t>Regelungstechnik mit dem ARDUINO und der Software </a:t>
            </a:r>
            <a:r>
              <a:rPr lang="de-DE" sz="1800" dirty="0" err="1" smtClean="0">
                <a:latin typeface="Meta Layout" panose="020B0502030000020004" pitchFamily="34" charset="0"/>
              </a:rPr>
              <a:t>WinFACT</a:t>
            </a:r>
            <a:endParaRPr lang="de-DE" sz="1800" dirty="0">
              <a:latin typeface="Meta Layout" panose="020B05020300000200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94082" y="1401269"/>
            <a:ext cx="839839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Meta Layout" panose="020B0502030000020004" pitchFamily="34" charset="0"/>
              </a:rPr>
              <a:t>                          Vorbereitungen für die Kopplung mit dem ARDUINO :</a:t>
            </a:r>
          </a:p>
          <a:p>
            <a:endParaRPr lang="de-DE" sz="1600" dirty="0" smtClean="0">
              <a:latin typeface="Meta Layout" panose="020B0502030000020004" pitchFamily="34" charset="0"/>
            </a:endParaRPr>
          </a:p>
          <a:p>
            <a:pPr marL="342900" indent="-342900">
              <a:buAutoNum type="arabicPeriod"/>
            </a:pPr>
            <a:r>
              <a:rPr lang="de-DE" sz="1600" dirty="0" smtClean="0">
                <a:latin typeface="Meta Layout" panose="020B0502030000020004" pitchFamily="34" charset="0"/>
              </a:rPr>
              <a:t>Download des Treibers für den </a:t>
            </a:r>
            <a:r>
              <a:rPr lang="de-DE" sz="1600" dirty="0" err="1" smtClean="0">
                <a:latin typeface="Meta Layout" panose="020B0502030000020004" pitchFamily="34" charset="0"/>
              </a:rPr>
              <a:t>Labjack</a:t>
            </a:r>
            <a:r>
              <a:rPr lang="de-DE" sz="1600" dirty="0" smtClean="0">
                <a:latin typeface="Meta Layout" panose="020B0502030000020004" pitchFamily="34" charset="0"/>
              </a:rPr>
              <a:t> U12 der Firma Kahlert und Installation.</a:t>
            </a:r>
          </a:p>
          <a:p>
            <a:endParaRPr lang="de-DE" sz="1600" dirty="0" smtClean="0">
              <a:latin typeface="Meta Layout" panose="020B0502030000020004" pitchFamily="34" charset="0"/>
            </a:endParaRPr>
          </a:p>
          <a:p>
            <a:r>
              <a:rPr lang="de-DE" sz="1600" dirty="0" smtClean="0">
                <a:latin typeface="Meta Layout" panose="020B0502030000020004" pitchFamily="34" charset="0"/>
              </a:rPr>
              <a:t>2.    Ist der Treiber installiert, findet man im Userblockbereich das </a:t>
            </a:r>
            <a:r>
              <a:rPr lang="de-DE" sz="1600" dirty="0" err="1" smtClean="0">
                <a:latin typeface="Meta Layout" panose="020B0502030000020004" pitchFamily="34" charset="0"/>
              </a:rPr>
              <a:t>Labjacksymbol</a:t>
            </a:r>
            <a:r>
              <a:rPr lang="de-DE" sz="1600" dirty="0" smtClean="0">
                <a:latin typeface="Meta Layout" panose="020B0502030000020004" pitchFamily="34" charset="0"/>
              </a:rPr>
              <a:t>.</a:t>
            </a:r>
          </a:p>
          <a:p>
            <a:r>
              <a:rPr lang="de-DE" sz="1600" dirty="0">
                <a:latin typeface="Meta Layout" panose="020B0502030000020004" pitchFamily="34" charset="0"/>
              </a:rPr>
              <a:t> </a:t>
            </a:r>
            <a:r>
              <a:rPr lang="de-DE" sz="1600" dirty="0" smtClean="0">
                <a:latin typeface="Meta Layout" panose="020B0502030000020004" pitchFamily="34" charset="0"/>
              </a:rPr>
              <a:t>       Nun kann die Erstellung der Visualisierung mit der Software </a:t>
            </a:r>
            <a:r>
              <a:rPr lang="de-DE" sz="1600" dirty="0" err="1" smtClean="0">
                <a:latin typeface="Meta Layout" panose="020B0502030000020004" pitchFamily="34" charset="0"/>
              </a:rPr>
              <a:t>WinFACT</a:t>
            </a:r>
            <a:r>
              <a:rPr lang="de-DE" sz="1600" dirty="0" smtClean="0">
                <a:latin typeface="Meta Layout" panose="020B0502030000020004" pitchFamily="34" charset="0"/>
              </a:rPr>
              <a:t> (BORIS) beginnen.</a:t>
            </a:r>
          </a:p>
          <a:p>
            <a:endParaRPr lang="de-DE" sz="1600" dirty="0" smtClean="0">
              <a:latin typeface="Meta Layout" panose="020B0502030000020004" pitchFamily="34" charset="0"/>
            </a:endParaRPr>
          </a:p>
          <a:p>
            <a:pPr marL="342900" indent="-342900">
              <a:buAutoNum type="arabicPeriod" startAt="3"/>
            </a:pPr>
            <a:r>
              <a:rPr lang="de-DE" sz="1600" dirty="0" smtClean="0">
                <a:latin typeface="Meta Layout" panose="020B0502030000020004" pitchFamily="34" charset="0"/>
              </a:rPr>
              <a:t>Das fertige Visualisierungsprogramm befindet sich unter dem Namen</a:t>
            </a:r>
          </a:p>
          <a:p>
            <a:r>
              <a:rPr lang="de-DE" sz="1600" dirty="0" smtClean="0">
                <a:latin typeface="Meta Layout" panose="020B0502030000020004" pitchFamily="34" charset="0"/>
              </a:rPr>
              <a:t>       „TICA </a:t>
            </a:r>
            <a:r>
              <a:rPr lang="de-DE" sz="1600" dirty="0">
                <a:latin typeface="Meta Layout" panose="020B0502030000020004" pitchFamily="34" charset="0"/>
              </a:rPr>
              <a:t>01 und Zweipunktregler mit ARDUINO </a:t>
            </a:r>
            <a:r>
              <a:rPr lang="de-DE" sz="1600" dirty="0" err="1">
                <a:latin typeface="Meta Layout" panose="020B0502030000020004" pitchFamily="34" charset="0"/>
              </a:rPr>
              <a:t>undLabjack</a:t>
            </a:r>
            <a:r>
              <a:rPr lang="de-DE" sz="1600" dirty="0">
                <a:latin typeface="Meta Layout" panose="020B0502030000020004" pitchFamily="34" charset="0"/>
              </a:rPr>
              <a:t> </a:t>
            </a:r>
            <a:r>
              <a:rPr lang="de-DE" sz="1600" dirty="0" smtClean="0">
                <a:latin typeface="Meta Layout" panose="020B0502030000020004" pitchFamily="34" charset="0"/>
              </a:rPr>
              <a:t>U12“ im Anhang dieses Beispiels.</a:t>
            </a:r>
          </a:p>
          <a:p>
            <a:r>
              <a:rPr lang="de-DE" sz="1600" dirty="0" smtClean="0">
                <a:latin typeface="Meta Layout" panose="020B0502030000020004" pitchFamily="34" charset="0"/>
              </a:rPr>
              <a:t> </a:t>
            </a:r>
          </a:p>
          <a:p>
            <a:r>
              <a:rPr lang="de-DE" sz="1600" dirty="0" smtClean="0">
                <a:latin typeface="Meta Layout" panose="020B0502030000020004" pitchFamily="34" charset="0"/>
              </a:rPr>
              <a:t>4.    Das ARDUINO Programm ist ebenfalls beigefügt.</a:t>
            </a:r>
            <a:endParaRPr lang="de-DE" sz="1600" dirty="0">
              <a:latin typeface="Meta Layout" panose="020B050203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632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971600" y="260649"/>
            <a:ext cx="6696744" cy="79208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latin typeface="Meta Layout" panose="020B0502030000020004" pitchFamily="34" charset="0"/>
              </a:rPr>
              <a:t> Regelungstechnik mit dem ARDUINO und der Software </a:t>
            </a:r>
            <a:r>
              <a:rPr lang="de-DE" sz="1800" dirty="0" err="1" smtClean="0">
                <a:latin typeface="Meta Layout" panose="020B0502030000020004" pitchFamily="34" charset="0"/>
              </a:rPr>
              <a:t>WinFACT</a:t>
            </a:r>
            <a:endParaRPr lang="de-DE" sz="1800" dirty="0">
              <a:latin typeface="Meta Layout" panose="020B0502030000020004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835446" y="656693"/>
            <a:ext cx="776900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Meta Office" panose="020B0502040000020004" pitchFamily="34" charset="0"/>
              </a:rPr>
              <a:t>         </a:t>
            </a:r>
          </a:p>
          <a:p>
            <a:r>
              <a:rPr lang="de-DE" sz="1400" dirty="0">
                <a:latin typeface="Meta Office" panose="020B0502040000020004" pitchFamily="34" charset="0"/>
              </a:rPr>
              <a:t> </a:t>
            </a:r>
            <a:r>
              <a:rPr lang="de-DE" sz="1400" dirty="0" smtClean="0">
                <a:latin typeface="Meta Office" panose="020B0502040000020004" pitchFamily="34" charset="0"/>
              </a:rPr>
              <a:t>        Im folgenden stelle ich die </a:t>
            </a:r>
            <a:r>
              <a:rPr lang="de-DE" sz="1400" dirty="0" err="1" smtClean="0">
                <a:latin typeface="Meta Office" panose="020B0502040000020004" pitchFamily="34" charset="0"/>
              </a:rPr>
              <a:t>WinFACT</a:t>
            </a:r>
            <a:r>
              <a:rPr lang="de-DE" sz="1400" dirty="0" smtClean="0">
                <a:latin typeface="Meta Office" panose="020B0502040000020004" pitchFamily="34" charset="0"/>
              </a:rPr>
              <a:t> Struktur und das ARDUINO Programm vor..</a:t>
            </a:r>
          </a:p>
          <a:p>
            <a:endParaRPr lang="de-DE" sz="1400" dirty="0" smtClean="0">
              <a:latin typeface="Meta Office" panose="020B0502040000020004" pitchFamily="34" charset="0"/>
            </a:endParaRPr>
          </a:p>
          <a:p>
            <a:r>
              <a:rPr lang="de-DE" sz="1400" dirty="0">
                <a:latin typeface="Meta Office" panose="020B0502040000020004" pitchFamily="34" charset="0"/>
              </a:rPr>
              <a:t> </a:t>
            </a:r>
            <a:r>
              <a:rPr lang="de-DE" sz="1400" dirty="0" smtClean="0">
                <a:latin typeface="Meta Office" panose="020B0502040000020004" pitchFamily="34" charset="0"/>
              </a:rPr>
              <a:t>        Im nachstehenden Blockschaltbild erkennt man die Struktur des </a:t>
            </a:r>
            <a:r>
              <a:rPr lang="de-DE" sz="1400" dirty="0" err="1" smtClean="0">
                <a:latin typeface="Meta Office" panose="020B0502040000020004" pitchFamily="34" charset="0"/>
              </a:rPr>
              <a:t>WinFACT</a:t>
            </a:r>
            <a:r>
              <a:rPr lang="de-DE" sz="1400" dirty="0" smtClean="0">
                <a:latin typeface="Meta Office" panose="020B0502040000020004" pitchFamily="34" charset="0"/>
              </a:rPr>
              <a:t> </a:t>
            </a:r>
            <a:r>
              <a:rPr lang="de-DE" sz="1400" dirty="0">
                <a:latin typeface="Meta Office" panose="020B0502040000020004" pitchFamily="34" charset="0"/>
              </a:rPr>
              <a:t> </a:t>
            </a:r>
            <a:r>
              <a:rPr lang="de-DE" sz="1400" dirty="0" smtClean="0">
                <a:latin typeface="Meta Office" panose="020B0502040000020004" pitchFamily="34" charset="0"/>
              </a:rPr>
              <a:t>Programmes :</a:t>
            </a:r>
          </a:p>
          <a:p>
            <a:endParaRPr lang="de-DE" sz="1400" dirty="0">
              <a:latin typeface="Meta Office" panose="020B0502040000020004" pitchFamily="34" charset="0"/>
            </a:endParaRPr>
          </a:p>
          <a:p>
            <a:r>
              <a:rPr lang="de-DE" sz="1400" dirty="0" smtClean="0">
                <a:latin typeface="Meta Office" panose="020B0502040000020004" pitchFamily="34" charset="0"/>
              </a:rPr>
              <a:t>	</a:t>
            </a:r>
          </a:p>
          <a:p>
            <a:endParaRPr lang="de-DE" sz="1400" dirty="0" smtClean="0">
              <a:latin typeface="Meta Office" panose="020B0502040000020004" pitchFamily="34" charset="0"/>
            </a:endParaRPr>
          </a:p>
          <a:p>
            <a:r>
              <a:rPr lang="de-DE" sz="1400" dirty="0" smtClean="0">
                <a:latin typeface="Meta Office" panose="020B0502040000020004" pitchFamily="34" charset="0"/>
              </a:rPr>
              <a:t>         </a:t>
            </a:r>
          </a:p>
          <a:p>
            <a:r>
              <a:rPr lang="de-DE" sz="1400" dirty="0">
                <a:latin typeface="Meta Office" panose="020B0502040000020004" pitchFamily="34" charset="0"/>
              </a:rPr>
              <a:t> </a:t>
            </a:r>
            <a:r>
              <a:rPr lang="de-DE" sz="1400" dirty="0" smtClean="0">
                <a:latin typeface="Meta Office" panose="020B0502040000020004" pitchFamily="34" charset="0"/>
              </a:rPr>
              <a:t>        </a:t>
            </a:r>
          </a:p>
        </p:txBody>
      </p:sp>
      <p:pic>
        <p:nvPicPr>
          <p:cNvPr id="4" name="Grafik 3"/>
          <p:cNvPicPr/>
          <p:nvPr/>
        </p:nvPicPr>
        <p:blipFill>
          <a:blip r:embed="rId2"/>
          <a:stretch>
            <a:fillRect/>
          </a:stretch>
        </p:blipFill>
        <p:spPr>
          <a:xfrm>
            <a:off x="1475656" y="1916832"/>
            <a:ext cx="5832648" cy="4060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057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539552" y="260649"/>
            <a:ext cx="6696744" cy="79208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latin typeface="Meta Layout" panose="020B0502030000020004" pitchFamily="34" charset="0"/>
              </a:rPr>
              <a:t>Regelungstechnik mit dem ARDUINO und der Software </a:t>
            </a:r>
            <a:r>
              <a:rPr lang="de-DE" sz="1800" dirty="0" err="1" smtClean="0">
                <a:latin typeface="Meta Layout" panose="020B0502030000020004" pitchFamily="34" charset="0"/>
              </a:rPr>
              <a:t>WinFACT</a:t>
            </a:r>
            <a:endParaRPr lang="de-DE" sz="1800" dirty="0">
              <a:latin typeface="Meta Layout" panose="020B0502030000020004" pitchFamily="34" charset="0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755576" y="760349"/>
            <a:ext cx="792088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 smtClean="0">
                <a:latin typeface="Meta Layout" panose="020B0502030000020004" pitchFamily="34" charset="0"/>
              </a:rPr>
              <a:t>Erläuterungen zum Blockschaltbild :</a:t>
            </a:r>
          </a:p>
          <a:p>
            <a:endParaRPr lang="de-DE" sz="1600" b="1" dirty="0">
              <a:solidFill>
                <a:srgbClr val="FF0000"/>
              </a:solidFill>
              <a:latin typeface="Meta Layout" panose="020B0502030000020004" pitchFamily="34" charset="0"/>
            </a:endParaRPr>
          </a:p>
          <a:p>
            <a:r>
              <a:rPr lang="de-DE" sz="1600" dirty="0" smtClean="0">
                <a:latin typeface="Meta Layout" panose="020B0502030000020004" pitchFamily="34" charset="0"/>
              </a:rPr>
              <a:t>Am Eingang AI0 (1) des </a:t>
            </a:r>
            <a:r>
              <a:rPr lang="de-DE" sz="1600" dirty="0" err="1" smtClean="0">
                <a:latin typeface="Meta Layout" panose="020B0502030000020004" pitchFamily="34" charset="0"/>
              </a:rPr>
              <a:t>Labjack</a:t>
            </a:r>
            <a:r>
              <a:rPr lang="de-DE" sz="1600" dirty="0" smtClean="0">
                <a:latin typeface="Meta Layout" panose="020B0502030000020004" pitchFamily="34" charset="0"/>
              </a:rPr>
              <a:t> ist die Regelgröße x angeschlossen. Die Normierung auf 300 entspricht der Dampftemperaturregelung. AI1 (2) : Stellgröße </a:t>
            </a:r>
            <a:r>
              <a:rPr lang="de-DE" sz="1600" dirty="0" err="1" smtClean="0">
                <a:latin typeface="Meta Layout" panose="020B0502030000020004" pitchFamily="34" charset="0"/>
              </a:rPr>
              <a:t>yr</a:t>
            </a:r>
            <a:endParaRPr lang="de-DE" sz="1600" dirty="0" smtClean="0">
              <a:latin typeface="Meta Layout" panose="020B0502030000020004" pitchFamily="34" charset="0"/>
            </a:endParaRPr>
          </a:p>
          <a:p>
            <a:r>
              <a:rPr lang="de-DE" sz="1600" dirty="0" smtClean="0">
                <a:latin typeface="Meta Layout" panose="020B0502030000020004" pitchFamily="34" charset="0"/>
              </a:rPr>
              <a:t>Als Visualisierungselemente dienen hier x-t Schreiber, </a:t>
            </a:r>
            <a:r>
              <a:rPr lang="de-DE" sz="1600" dirty="0" err="1" smtClean="0">
                <a:latin typeface="Meta Layout" panose="020B0502030000020004" pitchFamily="34" charset="0"/>
              </a:rPr>
              <a:t>Bargraph</a:t>
            </a:r>
            <a:r>
              <a:rPr lang="de-DE" sz="1600" dirty="0" smtClean="0">
                <a:latin typeface="Meta Layout" panose="020B0502030000020004" pitchFamily="34" charset="0"/>
              </a:rPr>
              <a:t> und Zeigerinstrument.</a:t>
            </a:r>
          </a:p>
          <a:p>
            <a:r>
              <a:rPr lang="de-DE" sz="1600" dirty="0" smtClean="0">
                <a:latin typeface="Meta Layout" panose="020B0502030000020004" pitchFamily="34" charset="0"/>
              </a:rPr>
              <a:t>Die aktuell im ARDUINO eingestellte Führungsgröße kann über die Konstante w angepasst werden. Die Anpassung der Stellgröße erfolgt im Block „Normierung auf 100“.</a:t>
            </a:r>
          </a:p>
          <a:p>
            <a:r>
              <a:rPr lang="de-DE" sz="1600" dirty="0" smtClean="0">
                <a:latin typeface="Meta Layout" panose="020B0502030000020004" pitchFamily="34" charset="0"/>
              </a:rPr>
              <a:t>Das Beispiel kann nun individuell verändert werden.</a:t>
            </a:r>
          </a:p>
          <a:p>
            <a:endParaRPr lang="de-DE" sz="1600" dirty="0">
              <a:latin typeface="Meta Layout" panose="020B0502030000020004" pitchFamily="34" charset="0"/>
            </a:endParaRPr>
          </a:p>
          <a:p>
            <a:r>
              <a:rPr lang="de-DE" sz="1600" dirty="0" smtClean="0">
                <a:latin typeface="Meta Layout" panose="020B0502030000020004" pitchFamily="34" charset="0"/>
              </a:rPr>
              <a:t>Visualisierung der Regelung :</a:t>
            </a:r>
            <a:endParaRPr lang="de-DE" sz="1600" dirty="0">
              <a:latin typeface="Meta Layout" panose="020B0502030000020004" pitchFamily="34" charset="0"/>
            </a:endParaRPr>
          </a:p>
          <a:p>
            <a:r>
              <a:rPr lang="de-DE" sz="1600" dirty="0" smtClean="0">
                <a:latin typeface="Meta Layout" panose="020B0502030000020004" pitchFamily="34" charset="0"/>
              </a:rPr>
              <a:t>  </a:t>
            </a:r>
            <a:endParaRPr lang="de-DE" sz="1600" dirty="0">
              <a:latin typeface="Meta Layout" panose="020B0502030000020004" pitchFamily="34" charset="0"/>
            </a:endParaRPr>
          </a:p>
        </p:txBody>
      </p:sp>
      <p:pic>
        <p:nvPicPr>
          <p:cNvPr id="8" name="Grafik 7"/>
          <p:cNvPicPr/>
          <p:nvPr/>
        </p:nvPicPr>
        <p:blipFill>
          <a:blip r:embed="rId2"/>
          <a:stretch>
            <a:fillRect/>
          </a:stretch>
        </p:blipFill>
        <p:spPr>
          <a:xfrm>
            <a:off x="899592" y="3356992"/>
            <a:ext cx="5832648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845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539552" y="260649"/>
            <a:ext cx="6696744" cy="50405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latin typeface="Meta Layout" panose="020B0502030000020004" pitchFamily="34" charset="0"/>
              </a:rPr>
              <a:t>Regelungstechnik mit dem ARDUINO und der Software </a:t>
            </a:r>
            <a:r>
              <a:rPr lang="de-DE" sz="1800" dirty="0" err="1" smtClean="0">
                <a:latin typeface="Meta Layout" panose="020B0502030000020004" pitchFamily="34" charset="0"/>
              </a:rPr>
              <a:t>WinFACT</a:t>
            </a:r>
            <a:endParaRPr lang="de-DE" sz="1800" dirty="0">
              <a:latin typeface="Meta Layout" panose="020B0502030000020004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755576" y="908720"/>
            <a:ext cx="2988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Meta Layout" panose="020B0502030000020004" pitchFamily="34" charset="0"/>
              </a:rPr>
              <a:t>Das ARDUINO Programm :</a:t>
            </a:r>
            <a:endParaRPr lang="de-DE" dirty="0">
              <a:latin typeface="Meta Layout" panose="020B0502030000020004" pitchFamily="34" charset="0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827584" y="1382160"/>
            <a:ext cx="75608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latin typeface="Meta Layout" panose="020B0502030000020004" pitchFamily="34" charset="0"/>
              </a:rPr>
              <a:t>//Pin Definition</a:t>
            </a:r>
          </a:p>
          <a:p>
            <a:endParaRPr lang="de-DE" dirty="0">
              <a:latin typeface="Meta Layout" panose="020B0502030000020004" pitchFamily="34" charset="0"/>
            </a:endParaRPr>
          </a:p>
          <a:p>
            <a:r>
              <a:rPr lang="de-DE" dirty="0" err="1">
                <a:latin typeface="Meta Layout" panose="020B0502030000020004" pitchFamily="34" charset="0"/>
              </a:rPr>
              <a:t>int</a:t>
            </a:r>
            <a:r>
              <a:rPr lang="de-DE" dirty="0">
                <a:latin typeface="Meta Layout" panose="020B0502030000020004" pitchFamily="34" charset="0"/>
              </a:rPr>
              <a:t> Heizung      = 9;  </a:t>
            </a:r>
            <a:r>
              <a:rPr lang="de-DE" dirty="0" smtClean="0">
                <a:latin typeface="Meta Layout" panose="020B0502030000020004" pitchFamily="34" charset="0"/>
              </a:rPr>
              <a:t>// Ausgabe der Stellgröße </a:t>
            </a:r>
            <a:r>
              <a:rPr lang="de-DE" dirty="0" err="1" smtClean="0">
                <a:latin typeface="Meta Layout" panose="020B0502030000020004" pitchFamily="34" charset="0"/>
              </a:rPr>
              <a:t>yr</a:t>
            </a:r>
            <a:endParaRPr lang="de-DE" dirty="0">
              <a:latin typeface="Meta Layout" panose="020B0502030000020004" pitchFamily="34" charset="0"/>
            </a:endParaRPr>
          </a:p>
          <a:p>
            <a:endParaRPr lang="de-DE" dirty="0">
              <a:latin typeface="Meta Layout" panose="020B0502030000020004" pitchFamily="34" charset="0"/>
            </a:endParaRPr>
          </a:p>
          <a:p>
            <a:r>
              <a:rPr lang="de-DE" dirty="0">
                <a:latin typeface="Meta Layout" panose="020B0502030000020004" pitchFamily="34" charset="0"/>
              </a:rPr>
              <a:t>//Variablen</a:t>
            </a:r>
          </a:p>
          <a:p>
            <a:r>
              <a:rPr lang="de-DE" dirty="0" err="1">
                <a:latin typeface="Meta Layout" panose="020B0502030000020004" pitchFamily="34" charset="0"/>
              </a:rPr>
              <a:t>int</a:t>
            </a:r>
            <a:r>
              <a:rPr lang="de-DE" dirty="0">
                <a:latin typeface="Meta Layout" panose="020B0502030000020004" pitchFamily="34" charset="0"/>
              </a:rPr>
              <a:t> x           </a:t>
            </a:r>
            <a:r>
              <a:rPr lang="de-DE" dirty="0" smtClean="0">
                <a:latin typeface="Meta Layout" panose="020B0502030000020004" pitchFamily="34" charset="0"/>
              </a:rPr>
              <a:t>       = 0</a:t>
            </a:r>
            <a:r>
              <a:rPr lang="de-DE" dirty="0">
                <a:latin typeface="Meta Layout" panose="020B0502030000020004" pitchFamily="34" charset="0"/>
              </a:rPr>
              <a:t>;  </a:t>
            </a:r>
            <a:r>
              <a:rPr lang="de-DE" dirty="0" smtClean="0">
                <a:latin typeface="Meta Layout" panose="020B0502030000020004" pitchFamily="34" charset="0"/>
              </a:rPr>
              <a:t> //</a:t>
            </a:r>
            <a:r>
              <a:rPr lang="de-DE" dirty="0" err="1">
                <a:latin typeface="Meta Layout" panose="020B0502030000020004" pitchFamily="34" charset="0"/>
              </a:rPr>
              <a:t>Regelgrösse</a:t>
            </a:r>
            <a:r>
              <a:rPr lang="de-DE" dirty="0">
                <a:latin typeface="Meta Layout" panose="020B0502030000020004" pitchFamily="34" charset="0"/>
              </a:rPr>
              <a:t> x</a:t>
            </a:r>
          </a:p>
          <a:p>
            <a:r>
              <a:rPr lang="de-DE" dirty="0" err="1">
                <a:latin typeface="Meta Layout" panose="020B0502030000020004" pitchFamily="34" charset="0"/>
              </a:rPr>
              <a:t>int</a:t>
            </a:r>
            <a:r>
              <a:rPr lang="de-DE" dirty="0">
                <a:latin typeface="Meta Layout" panose="020B0502030000020004" pitchFamily="34" charset="0"/>
              </a:rPr>
              <a:t> </a:t>
            </a:r>
            <a:r>
              <a:rPr lang="de-DE" dirty="0" err="1">
                <a:latin typeface="Meta Layout" panose="020B0502030000020004" pitchFamily="34" charset="0"/>
              </a:rPr>
              <a:t>hys_h</a:t>
            </a:r>
            <a:r>
              <a:rPr lang="de-DE" dirty="0">
                <a:latin typeface="Meta Layout" panose="020B0502030000020004" pitchFamily="34" charset="0"/>
              </a:rPr>
              <a:t>       </a:t>
            </a:r>
            <a:r>
              <a:rPr lang="de-DE" dirty="0" smtClean="0">
                <a:latin typeface="Meta Layout" panose="020B0502030000020004" pitchFamily="34" charset="0"/>
              </a:rPr>
              <a:t> = </a:t>
            </a:r>
            <a:r>
              <a:rPr lang="de-DE" dirty="0">
                <a:latin typeface="Meta Layout" panose="020B0502030000020004" pitchFamily="34" charset="0"/>
              </a:rPr>
              <a:t>2;  </a:t>
            </a:r>
            <a:r>
              <a:rPr lang="de-DE" dirty="0" smtClean="0">
                <a:latin typeface="Meta Layout" panose="020B0502030000020004" pitchFamily="34" charset="0"/>
              </a:rPr>
              <a:t> //</a:t>
            </a:r>
            <a:r>
              <a:rPr lang="de-DE" dirty="0">
                <a:latin typeface="Meta Layout" panose="020B0502030000020004" pitchFamily="34" charset="0"/>
              </a:rPr>
              <a:t>Hysterese High</a:t>
            </a:r>
          </a:p>
          <a:p>
            <a:r>
              <a:rPr lang="de-DE" dirty="0" err="1">
                <a:latin typeface="Meta Layout" panose="020B0502030000020004" pitchFamily="34" charset="0"/>
              </a:rPr>
              <a:t>int</a:t>
            </a:r>
            <a:r>
              <a:rPr lang="de-DE" dirty="0">
                <a:latin typeface="Meta Layout" panose="020B0502030000020004" pitchFamily="34" charset="0"/>
              </a:rPr>
              <a:t> </a:t>
            </a:r>
            <a:r>
              <a:rPr lang="de-DE" dirty="0" err="1">
                <a:latin typeface="Meta Layout" panose="020B0502030000020004" pitchFamily="34" charset="0"/>
              </a:rPr>
              <a:t>hys_l</a:t>
            </a:r>
            <a:r>
              <a:rPr lang="de-DE" dirty="0">
                <a:latin typeface="Meta Layout" panose="020B0502030000020004" pitchFamily="34" charset="0"/>
              </a:rPr>
              <a:t>       </a:t>
            </a:r>
            <a:r>
              <a:rPr lang="de-DE" dirty="0" smtClean="0">
                <a:latin typeface="Meta Layout" panose="020B0502030000020004" pitchFamily="34" charset="0"/>
              </a:rPr>
              <a:t>  = </a:t>
            </a:r>
            <a:r>
              <a:rPr lang="de-DE" dirty="0">
                <a:latin typeface="Meta Layout" panose="020B0502030000020004" pitchFamily="34" charset="0"/>
              </a:rPr>
              <a:t>2;  </a:t>
            </a:r>
            <a:r>
              <a:rPr lang="de-DE" dirty="0" smtClean="0">
                <a:latin typeface="Meta Layout" panose="020B0502030000020004" pitchFamily="34" charset="0"/>
              </a:rPr>
              <a:t> //</a:t>
            </a:r>
            <a:r>
              <a:rPr lang="de-DE" dirty="0">
                <a:latin typeface="Meta Layout" panose="020B0502030000020004" pitchFamily="34" charset="0"/>
              </a:rPr>
              <a:t>Hysterese Low</a:t>
            </a:r>
          </a:p>
          <a:p>
            <a:r>
              <a:rPr lang="de-DE" dirty="0" err="1">
                <a:latin typeface="Meta Layout" panose="020B0502030000020004" pitchFamily="34" charset="0"/>
              </a:rPr>
              <a:t>int</a:t>
            </a:r>
            <a:r>
              <a:rPr lang="de-DE" dirty="0">
                <a:latin typeface="Meta Layout" panose="020B0502030000020004" pitchFamily="34" charset="0"/>
              </a:rPr>
              <a:t> w           </a:t>
            </a:r>
            <a:r>
              <a:rPr lang="de-DE" dirty="0" smtClean="0">
                <a:latin typeface="Meta Layout" panose="020B0502030000020004" pitchFamily="34" charset="0"/>
              </a:rPr>
              <a:t>     = </a:t>
            </a:r>
            <a:r>
              <a:rPr lang="de-DE" dirty="0">
                <a:latin typeface="Meta Layout" panose="020B0502030000020004" pitchFamily="34" charset="0"/>
              </a:rPr>
              <a:t>50</a:t>
            </a:r>
            <a:r>
              <a:rPr lang="de-DE" dirty="0" smtClean="0">
                <a:latin typeface="Meta Layout" panose="020B0502030000020004" pitchFamily="34" charset="0"/>
              </a:rPr>
              <a:t>;// Führungsgröße w (Im </a:t>
            </a:r>
            <a:r>
              <a:rPr lang="de-DE" dirty="0" err="1" smtClean="0">
                <a:latin typeface="Meta Layout" panose="020B0502030000020004" pitchFamily="34" charset="0"/>
              </a:rPr>
              <a:t>WinFACT</a:t>
            </a:r>
            <a:r>
              <a:rPr lang="de-DE" dirty="0" smtClean="0">
                <a:latin typeface="Meta Layout" panose="020B0502030000020004" pitchFamily="34" charset="0"/>
              </a:rPr>
              <a:t> auf 300 normiert.)</a:t>
            </a:r>
            <a:endParaRPr lang="de-DE" dirty="0">
              <a:latin typeface="Meta Layout" panose="020B0502030000020004" pitchFamily="34" charset="0"/>
            </a:endParaRPr>
          </a:p>
          <a:p>
            <a:endParaRPr lang="de-DE" dirty="0">
              <a:latin typeface="Meta Layout" panose="020B0502030000020004" pitchFamily="34" charset="0"/>
            </a:endParaRPr>
          </a:p>
          <a:p>
            <a:r>
              <a:rPr lang="de-DE" dirty="0" err="1">
                <a:latin typeface="Meta Layout" panose="020B0502030000020004" pitchFamily="34" charset="0"/>
              </a:rPr>
              <a:t>void</a:t>
            </a:r>
            <a:r>
              <a:rPr lang="de-DE" dirty="0">
                <a:latin typeface="Meta Layout" panose="020B0502030000020004" pitchFamily="34" charset="0"/>
              </a:rPr>
              <a:t> </a:t>
            </a:r>
            <a:r>
              <a:rPr lang="de-DE" dirty="0" err="1">
                <a:latin typeface="Meta Layout" panose="020B0502030000020004" pitchFamily="34" charset="0"/>
              </a:rPr>
              <a:t>setup</a:t>
            </a:r>
            <a:r>
              <a:rPr lang="de-DE" dirty="0">
                <a:latin typeface="Meta Layout" panose="020B0502030000020004" pitchFamily="34" charset="0"/>
              </a:rPr>
              <a:t>() </a:t>
            </a:r>
          </a:p>
          <a:p>
            <a:r>
              <a:rPr lang="de-DE" dirty="0">
                <a:latin typeface="Meta Layout" panose="020B0502030000020004" pitchFamily="34" charset="0"/>
              </a:rPr>
              <a:t>{                </a:t>
            </a:r>
          </a:p>
          <a:p>
            <a:r>
              <a:rPr lang="de-DE" dirty="0">
                <a:latin typeface="Meta Layout" panose="020B0502030000020004" pitchFamily="34" charset="0"/>
              </a:rPr>
              <a:t>  </a:t>
            </a:r>
            <a:r>
              <a:rPr lang="de-DE" dirty="0" err="1">
                <a:latin typeface="Meta Layout" panose="020B0502030000020004" pitchFamily="34" charset="0"/>
              </a:rPr>
              <a:t>pinMode</a:t>
            </a:r>
            <a:r>
              <a:rPr lang="de-DE" dirty="0">
                <a:latin typeface="Meta Layout" panose="020B0502030000020004" pitchFamily="34" charset="0"/>
              </a:rPr>
              <a:t>(Heizung,     OUTPUT);</a:t>
            </a:r>
          </a:p>
          <a:p>
            <a:r>
              <a:rPr lang="de-DE" dirty="0">
                <a:latin typeface="Meta Layout" panose="020B0502030000020004" pitchFamily="34" charset="0"/>
              </a:rPr>
              <a:t>  </a:t>
            </a:r>
            <a:r>
              <a:rPr lang="de-DE" dirty="0" err="1">
                <a:latin typeface="Meta Layout" panose="020B0502030000020004" pitchFamily="34" charset="0"/>
              </a:rPr>
              <a:t>digitalWrite</a:t>
            </a:r>
            <a:r>
              <a:rPr lang="de-DE" dirty="0">
                <a:latin typeface="Meta Layout" panose="020B0502030000020004" pitchFamily="34" charset="0"/>
              </a:rPr>
              <a:t>(Heizung,     LOW); </a:t>
            </a:r>
          </a:p>
          <a:p>
            <a:r>
              <a:rPr lang="de-DE" dirty="0">
                <a:latin typeface="Meta Layout" panose="020B0502030000020004" pitchFamily="34" charset="0"/>
              </a:rPr>
              <a:t>  </a:t>
            </a:r>
          </a:p>
          <a:p>
            <a:r>
              <a:rPr lang="de-DE" dirty="0">
                <a:latin typeface="Meta Layout" panose="020B0502030000020004" pitchFamily="34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041706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1043608" y="225103"/>
            <a:ext cx="6696744" cy="50405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latin typeface="Meta Layout" panose="020B0502030000020004" pitchFamily="34" charset="0"/>
              </a:rPr>
              <a:t>Regelungstechnik mit dem ARDUINO und der Software </a:t>
            </a:r>
            <a:r>
              <a:rPr lang="de-DE" sz="1800" dirty="0" err="1" smtClean="0">
                <a:latin typeface="Meta Layout" panose="020B0502030000020004" pitchFamily="34" charset="0"/>
              </a:rPr>
              <a:t>WinFACT</a:t>
            </a:r>
            <a:endParaRPr lang="de-DE" sz="1800" dirty="0">
              <a:latin typeface="Meta Layout" panose="020B05020300000200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323528" y="740562"/>
            <a:ext cx="85689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err="1"/>
              <a:t>void</a:t>
            </a:r>
            <a:r>
              <a:rPr lang="de-DE" dirty="0"/>
              <a:t> </a:t>
            </a:r>
            <a:r>
              <a:rPr lang="de-DE" dirty="0" err="1"/>
              <a:t>loop</a:t>
            </a:r>
            <a:r>
              <a:rPr lang="de-DE" dirty="0"/>
              <a:t>() </a:t>
            </a:r>
            <a:r>
              <a:rPr lang="de-DE" dirty="0" smtClean="0"/>
              <a:t>{</a:t>
            </a:r>
          </a:p>
          <a:p>
            <a:endParaRPr lang="de-DE" dirty="0"/>
          </a:p>
          <a:p>
            <a:r>
              <a:rPr lang="de-DE" dirty="0" smtClean="0"/>
              <a:t>//</a:t>
            </a:r>
            <a:r>
              <a:rPr lang="de-DE" dirty="0"/>
              <a:t>Berechnung der Temperatur</a:t>
            </a:r>
          </a:p>
          <a:p>
            <a:r>
              <a:rPr lang="de-DE" dirty="0"/>
              <a:t>  x   = </a:t>
            </a:r>
            <a:r>
              <a:rPr lang="de-DE" dirty="0" err="1"/>
              <a:t>analogRead</a:t>
            </a:r>
            <a:r>
              <a:rPr lang="de-DE" dirty="0"/>
              <a:t>(A0)*0.097</a:t>
            </a:r>
            <a:r>
              <a:rPr lang="de-DE" dirty="0" smtClean="0"/>
              <a:t>; // Umwandlung von % v auf 100 %</a:t>
            </a:r>
            <a:endParaRPr lang="de-DE" dirty="0"/>
          </a:p>
          <a:p>
            <a:r>
              <a:rPr lang="de-DE" dirty="0"/>
              <a:t> </a:t>
            </a:r>
          </a:p>
          <a:p>
            <a:r>
              <a:rPr lang="de-DE" dirty="0" smtClean="0"/>
              <a:t>//</a:t>
            </a:r>
            <a:r>
              <a:rPr lang="de-DE" dirty="0"/>
              <a:t>Heizungs-Regler </a:t>
            </a:r>
            <a:r>
              <a:rPr lang="de-DE" dirty="0" smtClean="0"/>
              <a:t>Zweipunkt</a:t>
            </a:r>
          </a:p>
          <a:p>
            <a:endParaRPr lang="de-DE" dirty="0"/>
          </a:p>
          <a:p>
            <a:r>
              <a:rPr lang="de-DE" dirty="0"/>
              <a:t>    </a:t>
            </a:r>
            <a:r>
              <a:rPr lang="de-DE" dirty="0" err="1"/>
              <a:t>if</a:t>
            </a:r>
            <a:r>
              <a:rPr lang="de-DE" dirty="0"/>
              <a:t>      (x&lt;= w- </a:t>
            </a:r>
            <a:r>
              <a:rPr lang="de-DE" dirty="0" err="1"/>
              <a:t>hys_l</a:t>
            </a:r>
            <a:r>
              <a:rPr lang="de-DE" dirty="0"/>
              <a:t>) //Wenn Temperatur im Bad kleiner gleich Sollwert - </a:t>
            </a:r>
            <a:r>
              <a:rPr lang="de-DE" dirty="0" err="1"/>
              <a:t>Hystere</a:t>
            </a:r>
            <a:r>
              <a:rPr lang="de-DE" dirty="0"/>
              <a:t> </a:t>
            </a:r>
            <a:r>
              <a:rPr lang="de-DE" dirty="0" smtClean="0"/>
              <a:t>Low</a:t>
            </a:r>
          </a:p>
          <a:p>
            <a:r>
              <a:rPr lang="de-DE" dirty="0" smtClean="0"/>
              <a:t>                                          schaltet </a:t>
            </a:r>
            <a:r>
              <a:rPr lang="de-DE" dirty="0"/>
              <a:t>Heizung ein</a:t>
            </a:r>
          </a:p>
          <a:p>
            <a:r>
              <a:rPr lang="de-DE" dirty="0"/>
              <a:t>             { </a:t>
            </a:r>
          </a:p>
          <a:p>
            <a:r>
              <a:rPr lang="de-DE" dirty="0"/>
              <a:t>              </a:t>
            </a:r>
            <a:r>
              <a:rPr lang="de-DE" dirty="0" err="1"/>
              <a:t>digitalWrite</a:t>
            </a:r>
            <a:r>
              <a:rPr lang="de-DE" dirty="0"/>
              <a:t>(Heizung,  HIGH);</a:t>
            </a:r>
          </a:p>
          <a:p>
            <a:r>
              <a:rPr lang="de-DE" dirty="0"/>
              <a:t>             </a:t>
            </a:r>
          </a:p>
          <a:p>
            <a:r>
              <a:rPr lang="de-DE" dirty="0"/>
              <a:t>             }</a:t>
            </a:r>
          </a:p>
          <a:p>
            <a:r>
              <a:rPr lang="de-DE" dirty="0"/>
              <a:t>    </a:t>
            </a:r>
            <a:r>
              <a:rPr lang="de-DE" dirty="0" err="1"/>
              <a:t>else</a:t>
            </a:r>
            <a:r>
              <a:rPr lang="de-DE" dirty="0"/>
              <a:t> </a:t>
            </a:r>
            <a:r>
              <a:rPr lang="de-DE" dirty="0" err="1"/>
              <a:t>if</a:t>
            </a:r>
            <a:r>
              <a:rPr lang="de-DE" dirty="0"/>
              <a:t> (x&gt;= w+ </a:t>
            </a:r>
            <a:r>
              <a:rPr lang="de-DE" dirty="0" err="1"/>
              <a:t>hys_h</a:t>
            </a:r>
            <a:r>
              <a:rPr lang="de-DE" dirty="0"/>
              <a:t>) //Wenn Temperatur im Bad größer gleich Sollwert + </a:t>
            </a:r>
            <a:r>
              <a:rPr lang="de-DE" dirty="0" err="1"/>
              <a:t>Hystere</a:t>
            </a:r>
            <a:r>
              <a:rPr lang="de-DE" dirty="0"/>
              <a:t> </a:t>
            </a:r>
            <a:r>
              <a:rPr lang="de-DE" dirty="0" smtClean="0"/>
              <a:t>High</a:t>
            </a:r>
          </a:p>
          <a:p>
            <a:r>
              <a:rPr lang="de-DE" dirty="0" smtClean="0"/>
              <a:t>                                               schaltet </a:t>
            </a:r>
            <a:r>
              <a:rPr lang="de-DE" dirty="0"/>
              <a:t>Heizung aus</a:t>
            </a:r>
          </a:p>
          <a:p>
            <a:r>
              <a:rPr lang="de-DE" dirty="0"/>
              <a:t>             { </a:t>
            </a:r>
          </a:p>
          <a:p>
            <a:r>
              <a:rPr lang="de-DE" dirty="0"/>
              <a:t>              </a:t>
            </a:r>
            <a:r>
              <a:rPr lang="de-DE" dirty="0" err="1"/>
              <a:t>digitalWrite</a:t>
            </a:r>
            <a:r>
              <a:rPr lang="de-DE" dirty="0"/>
              <a:t>(Heizung,  LOW);</a:t>
            </a:r>
          </a:p>
          <a:p>
            <a:r>
              <a:rPr lang="de-DE" dirty="0"/>
              <a:t>             </a:t>
            </a:r>
          </a:p>
          <a:p>
            <a:r>
              <a:rPr lang="de-DE" dirty="0"/>
              <a:t>             }</a:t>
            </a:r>
          </a:p>
          <a:p>
            <a:r>
              <a:rPr lang="de-DE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323492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539552" y="260649"/>
            <a:ext cx="6696744" cy="50405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latin typeface="Meta Layout" panose="020B0502030000020004" pitchFamily="34" charset="0"/>
              </a:rPr>
              <a:t>Regelungstechnik mit dem ARDUINO und der Software </a:t>
            </a:r>
            <a:r>
              <a:rPr lang="de-DE" sz="1800" dirty="0" err="1" smtClean="0">
                <a:latin typeface="Meta Layout" panose="020B0502030000020004" pitchFamily="34" charset="0"/>
              </a:rPr>
              <a:t>WinFACT</a:t>
            </a:r>
            <a:endParaRPr lang="de-DE" sz="1800" dirty="0">
              <a:latin typeface="Meta Layout" panose="020B0502030000020004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755576" y="908719"/>
            <a:ext cx="65527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Meta Office" panose="020B0502040000020004" pitchFamily="34" charset="0"/>
              </a:rPr>
              <a:t>Das Programm dient als Einstieg und kann natürlich beliebig, dann auch mit Sensoren und Aktoren angepasst werden. Hier haben wir ja nur eine Simulation vorliegen, mit der man üben kann</a:t>
            </a:r>
            <a:r>
              <a:rPr lang="de-DE" sz="1600" dirty="0" smtClean="0">
                <a:latin typeface="Meta Office" panose="020B0502040000020004" pitchFamily="34" charset="0"/>
              </a:rPr>
              <a:t>. Zur Zeit arbeit</a:t>
            </a:r>
            <a:r>
              <a:rPr lang="de-DE" sz="1600" dirty="0" smtClean="0">
                <a:latin typeface="Meta Office" panose="020B0502040000020004" pitchFamily="34" charset="0"/>
              </a:rPr>
              <a:t>e ich an einer stetigen </a:t>
            </a:r>
            <a:r>
              <a:rPr lang="de-DE" sz="1600" dirty="0">
                <a:latin typeface="Meta Office" panose="020B0502040000020004" pitchFamily="34" charset="0"/>
              </a:rPr>
              <a:t>R</a:t>
            </a:r>
            <a:r>
              <a:rPr lang="de-DE" sz="1600" dirty="0" smtClean="0">
                <a:latin typeface="Meta Office" panose="020B0502040000020004" pitchFamily="34" charset="0"/>
              </a:rPr>
              <a:t>egelung mit dem ARDUINO.</a:t>
            </a:r>
            <a:endParaRPr lang="de-DE" sz="1600" dirty="0" smtClean="0">
              <a:latin typeface="Meta Office" panose="020B0502040000020004" pitchFamily="34" charset="0"/>
            </a:endParaRPr>
          </a:p>
          <a:p>
            <a:endParaRPr lang="de-DE" sz="1600" dirty="0">
              <a:latin typeface="Meta Office" panose="020B0502040000020004" pitchFamily="34" charset="0"/>
            </a:endParaRPr>
          </a:p>
          <a:p>
            <a:r>
              <a:rPr lang="de-DE" sz="1600" dirty="0" smtClean="0">
                <a:latin typeface="Meta Office" panose="020B0502040000020004" pitchFamily="34" charset="0"/>
              </a:rPr>
              <a:t>Für Rückfragen stehe ich gerne zur Verfügung:</a:t>
            </a:r>
          </a:p>
          <a:p>
            <a:endParaRPr lang="de-DE" sz="1600" dirty="0">
              <a:latin typeface="Meta Office" panose="020B0502040000020004" pitchFamily="34" charset="0"/>
            </a:endParaRPr>
          </a:p>
          <a:p>
            <a:r>
              <a:rPr lang="de-DE" sz="1600" dirty="0" smtClean="0">
                <a:latin typeface="Meta Office" panose="020B0502040000020004" pitchFamily="34" charset="0"/>
              </a:rPr>
              <a:t>Edmund </a:t>
            </a:r>
            <a:r>
              <a:rPr lang="de-DE" sz="1600" dirty="0" err="1" smtClean="0">
                <a:latin typeface="Meta Office" panose="020B0502040000020004" pitchFamily="34" charset="0"/>
              </a:rPr>
              <a:t>Gondecki</a:t>
            </a:r>
            <a:endParaRPr lang="de-DE" sz="1600" dirty="0" smtClean="0">
              <a:latin typeface="Meta Office" panose="020B0502040000020004" pitchFamily="34" charset="0"/>
            </a:endParaRPr>
          </a:p>
          <a:p>
            <a:endParaRPr lang="de-DE" sz="1600" dirty="0" smtClean="0">
              <a:latin typeface="Meta Office" panose="020B0502040000020004" pitchFamily="34" charset="0"/>
            </a:endParaRPr>
          </a:p>
          <a:p>
            <a:r>
              <a:rPr lang="de-DE" sz="1600" dirty="0" err="1">
                <a:latin typeface="Meta Office" panose="020B0502040000020004" pitchFamily="34" charset="0"/>
              </a:rPr>
              <a:t>e</a:t>
            </a:r>
            <a:r>
              <a:rPr lang="de-DE" sz="1600" dirty="0" err="1" smtClean="0">
                <a:latin typeface="Meta Office" panose="020B0502040000020004" pitchFamily="34" charset="0"/>
              </a:rPr>
              <a:t>-Mail</a:t>
            </a:r>
            <a:r>
              <a:rPr lang="de-DE" sz="1600" dirty="0" smtClean="0">
                <a:latin typeface="Meta Office" panose="020B0502040000020004" pitchFamily="34" charset="0"/>
              </a:rPr>
              <a:t> : </a:t>
            </a:r>
            <a:r>
              <a:rPr lang="de-DE" sz="1600" dirty="0" err="1" smtClean="0">
                <a:latin typeface="Meta Office" panose="020B0502040000020004" pitchFamily="34" charset="0"/>
              </a:rPr>
              <a:t>doellergondecki@online</a:t>
            </a:r>
            <a:r>
              <a:rPr lang="de-DE" sz="1600" dirty="0" smtClean="0">
                <a:latin typeface="Meta Office" panose="020B0502040000020004" pitchFamily="34" charset="0"/>
              </a:rPr>
              <a:t> .de</a:t>
            </a:r>
            <a:endParaRPr lang="de-DE" sz="1600" dirty="0">
              <a:latin typeface="Meta Office" panose="020B050204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6893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665</Words>
  <Application>Microsoft Office PowerPoint</Application>
  <PresentationFormat>Bildschirmpräsentation (4:3)</PresentationFormat>
  <Paragraphs>106</Paragraphs>
  <Slides>9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0" baseType="lpstr">
      <vt:lpstr>Larissa</vt:lpstr>
      <vt:lpstr>Zweipunktregler an einer PT3-Regelstrecke mit dem ARDUINO und der Software WinFACT :  von Edmund Gondecki/Bochum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Regelungstechnik mit dem ARDUINO und der Software WinFACT</dc:title>
  <dc:creator>Windows User</dc:creator>
  <cp:lastModifiedBy>Windows User</cp:lastModifiedBy>
  <cp:revision>47</cp:revision>
  <dcterms:created xsi:type="dcterms:W3CDTF">2018-08-28T14:55:56Z</dcterms:created>
  <dcterms:modified xsi:type="dcterms:W3CDTF">2022-02-16T09:17:22Z</dcterms:modified>
</cp:coreProperties>
</file>