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2" r:id="rId7"/>
    <p:sldId id="263" r:id="rId8"/>
    <p:sldId id="265" r:id="rId9"/>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CC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100" d="100"/>
          <a:sy n="100" d="100"/>
        </p:scale>
        <p:origin x="-1944" y="-66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smtClean="0"/>
              <a:t>Titelmasterformat durch Klicken bearbeiten</a:t>
            </a:r>
            <a:endParaRPr lang="de-DE"/>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a:p>
        </p:txBody>
      </p:sp>
      <p:sp>
        <p:nvSpPr>
          <p:cNvPr id="4" name="Datumsplatzhalter 3"/>
          <p:cNvSpPr>
            <a:spLocks noGrp="1"/>
          </p:cNvSpPr>
          <p:nvPr>
            <p:ph type="dt" sz="half" idx="10"/>
          </p:nvPr>
        </p:nvSpPr>
        <p:spPr/>
        <p:txBody>
          <a:bodyPr/>
          <a:lstStyle/>
          <a:p>
            <a:fld id="{E4C215D5-1869-493B-9D9C-B4D2B555FCB2}" type="datetimeFigureOut">
              <a:rPr lang="de-DE" smtClean="0"/>
              <a:t>17.02.2022</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A8B353DC-6FA9-48F0-B7BA-EABDEE64CDE3}" type="slidenum">
              <a:rPr lang="de-DE" smtClean="0"/>
              <a:t>‹Nr.›</a:t>
            </a:fld>
            <a:endParaRPr lang="de-DE"/>
          </a:p>
        </p:txBody>
      </p:sp>
    </p:spTree>
    <p:extLst>
      <p:ext uri="{BB962C8B-B14F-4D97-AF65-F5344CB8AC3E}">
        <p14:creationId xmlns:p14="http://schemas.microsoft.com/office/powerpoint/2010/main" val="23771742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E4C215D5-1869-493B-9D9C-B4D2B555FCB2}" type="datetimeFigureOut">
              <a:rPr lang="de-DE" smtClean="0"/>
              <a:t>17.02.2022</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A8B353DC-6FA9-48F0-B7BA-EABDEE64CDE3}" type="slidenum">
              <a:rPr lang="de-DE" smtClean="0"/>
              <a:t>‹Nr.›</a:t>
            </a:fld>
            <a:endParaRPr lang="de-DE"/>
          </a:p>
        </p:txBody>
      </p:sp>
    </p:spTree>
    <p:extLst>
      <p:ext uri="{BB962C8B-B14F-4D97-AF65-F5344CB8AC3E}">
        <p14:creationId xmlns:p14="http://schemas.microsoft.com/office/powerpoint/2010/main" val="6131611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E4C215D5-1869-493B-9D9C-B4D2B555FCB2}" type="datetimeFigureOut">
              <a:rPr lang="de-DE" smtClean="0"/>
              <a:t>17.02.2022</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A8B353DC-6FA9-48F0-B7BA-EABDEE64CDE3}" type="slidenum">
              <a:rPr lang="de-DE" smtClean="0"/>
              <a:t>‹Nr.›</a:t>
            </a:fld>
            <a:endParaRPr lang="de-DE"/>
          </a:p>
        </p:txBody>
      </p:sp>
    </p:spTree>
    <p:extLst>
      <p:ext uri="{BB962C8B-B14F-4D97-AF65-F5344CB8AC3E}">
        <p14:creationId xmlns:p14="http://schemas.microsoft.com/office/powerpoint/2010/main" val="27237589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E4C215D5-1869-493B-9D9C-B4D2B555FCB2}" type="datetimeFigureOut">
              <a:rPr lang="de-DE" smtClean="0"/>
              <a:t>17.02.2022</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A8B353DC-6FA9-48F0-B7BA-EABDEE64CDE3}" type="slidenum">
              <a:rPr lang="de-DE" smtClean="0"/>
              <a:t>‹Nr.›</a:t>
            </a:fld>
            <a:endParaRPr lang="de-DE"/>
          </a:p>
        </p:txBody>
      </p:sp>
    </p:spTree>
    <p:extLst>
      <p:ext uri="{BB962C8B-B14F-4D97-AF65-F5344CB8AC3E}">
        <p14:creationId xmlns:p14="http://schemas.microsoft.com/office/powerpoint/2010/main" val="5898254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 bearbeiten</a:t>
            </a:r>
          </a:p>
        </p:txBody>
      </p:sp>
      <p:sp>
        <p:nvSpPr>
          <p:cNvPr id="4" name="Datumsplatzhalter 3"/>
          <p:cNvSpPr>
            <a:spLocks noGrp="1"/>
          </p:cNvSpPr>
          <p:nvPr>
            <p:ph type="dt" sz="half" idx="10"/>
          </p:nvPr>
        </p:nvSpPr>
        <p:spPr/>
        <p:txBody>
          <a:bodyPr/>
          <a:lstStyle/>
          <a:p>
            <a:fld id="{E4C215D5-1869-493B-9D9C-B4D2B555FCB2}" type="datetimeFigureOut">
              <a:rPr lang="de-DE" smtClean="0"/>
              <a:t>17.02.2022</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A8B353DC-6FA9-48F0-B7BA-EABDEE64CDE3}" type="slidenum">
              <a:rPr lang="de-DE" smtClean="0"/>
              <a:t>‹Nr.›</a:t>
            </a:fld>
            <a:endParaRPr lang="de-DE"/>
          </a:p>
        </p:txBody>
      </p:sp>
    </p:spTree>
    <p:extLst>
      <p:ext uri="{BB962C8B-B14F-4D97-AF65-F5344CB8AC3E}">
        <p14:creationId xmlns:p14="http://schemas.microsoft.com/office/powerpoint/2010/main" val="7172144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Datumsplatzhalter 4"/>
          <p:cNvSpPr>
            <a:spLocks noGrp="1"/>
          </p:cNvSpPr>
          <p:nvPr>
            <p:ph type="dt" sz="half" idx="10"/>
          </p:nvPr>
        </p:nvSpPr>
        <p:spPr/>
        <p:txBody>
          <a:bodyPr/>
          <a:lstStyle/>
          <a:p>
            <a:fld id="{E4C215D5-1869-493B-9D9C-B4D2B555FCB2}" type="datetimeFigureOut">
              <a:rPr lang="de-DE" smtClean="0"/>
              <a:t>17.02.2022</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A8B353DC-6FA9-48F0-B7BA-EABDEE64CDE3}" type="slidenum">
              <a:rPr lang="de-DE" smtClean="0"/>
              <a:t>‹Nr.›</a:t>
            </a:fld>
            <a:endParaRPr lang="de-DE"/>
          </a:p>
        </p:txBody>
      </p:sp>
    </p:spTree>
    <p:extLst>
      <p:ext uri="{BB962C8B-B14F-4D97-AF65-F5344CB8AC3E}">
        <p14:creationId xmlns:p14="http://schemas.microsoft.com/office/powerpoint/2010/main" val="2751889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fld id="{E4C215D5-1869-493B-9D9C-B4D2B555FCB2}" type="datetimeFigureOut">
              <a:rPr lang="de-DE" smtClean="0"/>
              <a:t>17.02.2022</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A8B353DC-6FA9-48F0-B7BA-EABDEE64CDE3}" type="slidenum">
              <a:rPr lang="de-DE" smtClean="0"/>
              <a:t>‹Nr.›</a:t>
            </a:fld>
            <a:endParaRPr lang="de-DE"/>
          </a:p>
        </p:txBody>
      </p:sp>
    </p:spTree>
    <p:extLst>
      <p:ext uri="{BB962C8B-B14F-4D97-AF65-F5344CB8AC3E}">
        <p14:creationId xmlns:p14="http://schemas.microsoft.com/office/powerpoint/2010/main" val="20875606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Datumsplatzhalter 2"/>
          <p:cNvSpPr>
            <a:spLocks noGrp="1"/>
          </p:cNvSpPr>
          <p:nvPr>
            <p:ph type="dt" sz="half" idx="10"/>
          </p:nvPr>
        </p:nvSpPr>
        <p:spPr/>
        <p:txBody>
          <a:bodyPr/>
          <a:lstStyle/>
          <a:p>
            <a:fld id="{E4C215D5-1869-493B-9D9C-B4D2B555FCB2}" type="datetimeFigureOut">
              <a:rPr lang="de-DE" smtClean="0"/>
              <a:t>17.02.2022</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A8B353DC-6FA9-48F0-B7BA-EABDEE64CDE3}" type="slidenum">
              <a:rPr lang="de-DE" smtClean="0"/>
              <a:t>‹Nr.›</a:t>
            </a:fld>
            <a:endParaRPr lang="de-DE"/>
          </a:p>
        </p:txBody>
      </p:sp>
    </p:spTree>
    <p:extLst>
      <p:ext uri="{BB962C8B-B14F-4D97-AF65-F5344CB8AC3E}">
        <p14:creationId xmlns:p14="http://schemas.microsoft.com/office/powerpoint/2010/main" val="41840771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E4C215D5-1869-493B-9D9C-B4D2B555FCB2}" type="datetimeFigureOut">
              <a:rPr lang="de-DE" smtClean="0"/>
              <a:t>17.02.2022</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A8B353DC-6FA9-48F0-B7BA-EABDEE64CDE3}" type="slidenum">
              <a:rPr lang="de-DE" smtClean="0"/>
              <a:t>‹Nr.›</a:t>
            </a:fld>
            <a:endParaRPr lang="de-DE"/>
          </a:p>
        </p:txBody>
      </p:sp>
    </p:spTree>
    <p:extLst>
      <p:ext uri="{BB962C8B-B14F-4D97-AF65-F5344CB8AC3E}">
        <p14:creationId xmlns:p14="http://schemas.microsoft.com/office/powerpoint/2010/main" val="36172082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Datumsplatzhalter 4"/>
          <p:cNvSpPr>
            <a:spLocks noGrp="1"/>
          </p:cNvSpPr>
          <p:nvPr>
            <p:ph type="dt" sz="half" idx="10"/>
          </p:nvPr>
        </p:nvSpPr>
        <p:spPr/>
        <p:txBody>
          <a:bodyPr/>
          <a:lstStyle/>
          <a:p>
            <a:fld id="{E4C215D5-1869-493B-9D9C-B4D2B555FCB2}" type="datetimeFigureOut">
              <a:rPr lang="de-DE" smtClean="0"/>
              <a:t>17.02.2022</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A8B353DC-6FA9-48F0-B7BA-EABDEE64CDE3}" type="slidenum">
              <a:rPr lang="de-DE" smtClean="0"/>
              <a:t>‹Nr.›</a:t>
            </a:fld>
            <a:endParaRPr lang="de-DE"/>
          </a:p>
        </p:txBody>
      </p:sp>
    </p:spTree>
    <p:extLst>
      <p:ext uri="{BB962C8B-B14F-4D97-AF65-F5344CB8AC3E}">
        <p14:creationId xmlns:p14="http://schemas.microsoft.com/office/powerpoint/2010/main" val="29415921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Datumsplatzhalter 4"/>
          <p:cNvSpPr>
            <a:spLocks noGrp="1"/>
          </p:cNvSpPr>
          <p:nvPr>
            <p:ph type="dt" sz="half" idx="10"/>
          </p:nvPr>
        </p:nvSpPr>
        <p:spPr/>
        <p:txBody>
          <a:bodyPr/>
          <a:lstStyle/>
          <a:p>
            <a:fld id="{E4C215D5-1869-493B-9D9C-B4D2B555FCB2}" type="datetimeFigureOut">
              <a:rPr lang="de-DE" smtClean="0"/>
              <a:t>17.02.2022</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A8B353DC-6FA9-48F0-B7BA-EABDEE64CDE3}" type="slidenum">
              <a:rPr lang="de-DE" smtClean="0"/>
              <a:t>‹Nr.›</a:t>
            </a:fld>
            <a:endParaRPr lang="de-DE"/>
          </a:p>
        </p:txBody>
      </p:sp>
    </p:spTree>
    <p:extLst>
      <p:ext uri="{BB962C8B-B14F-4D97-AF65-F5344CB8AC3E}">
        <p14:creationId xmlns:p14="http://schemas.microsoft.com/office/powerpoint/2010/main" val="8972457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smtClean="0"/>
              <a:t>Titelmasterformat durch Klicken bearbeiten</a:t>
            </a:r>
            <a:endParaRPr lang="de-DE"/>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4C215D5-1869-493B-9D9C-B4D2B555FCB2}" type="datetimeFigureOut">
              <a:rPr lang="de-DE" smtClean="0"/>
              <a:t>17.02.2022</a:t>
            </a:fld>
            <a:endParaRPr lang="de-DE"/>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8B353DC-6FA9-48F0-B7BA-EABDEE64CDE3}" type="slidenum">
              <a:rPr lang="de-DE" smtClean="0"/>
              <a:t>‹Nr.›</a:t>
            </a:fld>
            <a:endParaRPr lang="de-DE"/>
          </a:p>
        </p:txBody>
      </p:sp>
    </p:spTree>
    <p:extLst>
      <p:ext uri="{BB962C8B-B14F-4D97-AF65-F5344CB8AC3E}">
        <p14:creationId xmlns:p14="http://schemas.microsoft.com/office/powerpoint/2010/main" val="60203768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827584" y="260648"/>
            <a:ext cx="6696744" cy="792088"/>
          </a:xfrm>
        </p:spPr>
        <p:txBody>
          <a:bodyPr>
            <a:normAutofit/>
          </a:bodyPr>
          <a:lstStyle/>
          <a:p>
            <a:r>
              <a:rPr lang="de-DE" sz="1800" dirty="0" smtClean="0">
                <a:latin typeface="Meta Layout" panose="020B0502030000020004" pitchFamily="34" charset="0"/>
              </a:rPr>
              <a:t>PID - </a:t>
            </a:r>
            <a:r>
              <a:rPr lang="de-DE" sz="1800" dirty="0">
                <a:latin typeface="Meta Layout" panose="020B0502030000020004" pitchFamily="34" charset="0"/>
              </a:rPr>
              <a:t>R</a:t>
            </a:r>
            <a:r>
              <a:rPr lang="de-DE" sz="1800" dirty="0" smtClean="0">
                <a:latin typeface="Meta Layout" panose="020B0502030000020004" pitchFamily="34" charset="0"/>
              </a:rPr>
              <a:t>egler an einer PT3-Regelstrecke mit dem ARDUINO und der Software </a:t>
            </a:r>
            <a:r>
              <a:rPr lang="de-DE" sz="1800" dirty="0" err="1" smtClean="0">
                <a:latin typeface="Meta Layout" panose="020B0502030000020004" pitchFamily="34" charset="0"/>
              </a:rPr>
              <a:t>WinFACT</a:t>
            </a:r>
            <a:r>
              <a:rPr lang="de-DE" sz="1800" dirty="0" smtClean="0">
                <a:latin typeface="Meta Layout" panose="020B0502030000020004" pitchFamily="34" charset="0"/>
              </a:rPr>
              <a:t> :  von Edmund </a:t>
            </a:r>
            <a:r>
              <a:rPr lang="de-DE" sz="1800" dirty="0" err="1" smtClean="0">
                <a:latin typeface="Meta Layout" panose="020B0502030000020004" pitchFamily="34" charset="0"/>
              </a:rPr>
              <a:t>Gondecki</a:t>
            </a:r>
            <a:r>
              <a:rPr lang="de-DE" sz="1800" dirty="0" smtClean="0">
                <a:latin typeface="Meta Layout" panose="020B0502030000020004" pitchFamily="34" charset="0"/>
              </a:rPr>
              <a:t>/Bochum</a:t>
            </a:r>
            <a:endParaRPr lang="de-DE" sz="1800" dirty="0">
              <a:latin typeface="Meta Layout" panose="020B0502030000020004" pitchFamily="34" charset="0"/>
            </a:endParaRPr>
          </a:p>
        </p:txBody>
      </p:sp>
      <p:sp>
        <p:nvSpPr>
          <p:cNvPr id="5" name="Textfeld 4"/>
          <p:cNvSpPr txBox="1"/>
          <p:nvPr/>
        </p:nvSpPr>
        <p:spPr>
          <a:xfrm>
            <a:off x="473376" y="1097098"/>
            <a:ext cx="8388820" cy="2585323"/>
          </a:xfrm>
          <a:prstGeom prst="rect">
            <a:avLst/>
          </a:prstGeom>
          <a:noFill/>
        </p:spPr>
        <p:txBody>
          <a:bodyPr wrap="square" rtlCol="0">
            <a:spAutoFit/>
          </a:bodyPr>
          <a:lstStyle/>
          <a:p>
            <a:r>
              <a:rPr lang="de-DE" dirty="0" smtClean="0">
                <a:latin typeface="Meta Layout" panose="020B0502030000020004" pitchFamily="34" charset="0"/>
              </a:rPr>
              <a:t>An diesem Beispiel möchte ich die Kombination eines ARDUINO-</a:t>
            </a:r>
            <a:r>
              <a:rPr lang="de-DE" dirty="0" err="1" smtClean="0">
                <a:latin typeface="Meta Layout" panose="020B0502030000020004" pitchFamily="34" charset="0"/>
              </a:rPr>
              <a:t>Microcontrollers</a:t>
            </a:r>
            <a:r>
              <a:rPr lang="de-DE" dirty="0" smtClean="0">
                <a:latin typeface="Meta Layout" panose="020B0502030000020004" pitchFamily="34" charset="0"/>
              </a:rPr>
              <a:t> mit der Software </a:t>
            </a:r>
            <a:r>
              <a:rPr lang="de-DE" dirty="0" err="1" smtClean="0">
                <a:latin typeface="Meta Layout" panose="020B0502030000020004" pitchFamily="34" charset="0"/>
              </a:rPr>
              <a:t>WinFACT</a:t>
            </a:r>
            <a:r>
              <a:rPr lang="de-DE" dirty="0" smtClean="0">
                <a:latin typeface="Meta Layout" panose="020B0502030000020004" pitchFamily="34" charset="0"/>
              </a:rPr>
              <a:t> (Modul BORIS) zeigen.</a:t>
            </a:r>
          </a:p>
          <a:p>
            <a:r>
              <a:rPr lang="de-DE" dirty="0" smtClean="0">
                <a:latin typeface="Meta Layout" panose="020B0502030000020004" pitchFamily="34" charset="0"/>
              </a:rPr>
              <a:t>Der ARDUINO fungiert hier als PID - </a:t>
            </a:r>
            <a:r>
              <a:rPr lang="de-DE" dirty="0">
                <a:latin typeface="Meta Layout" panose="020B0502030000020004" pitchFamily="34" charset="0"/>
              </a:rPr>
              <a:t>R</a:t>
            </a:r>
            <a:r>
              <a:rPr lang="de-DE" dirty="0" smtClean="0">
                <a:latin typeface="Meta Layout" panose="020B0502030000020004" pitchFamily="34" charset="0"/>
              </a:rPr>
              <a:t>egler. Er stellt in diesem Falle einen preiswerten Regler dar, Es handelt sich um eine PT3-Regelstrecke die schon einmal </a:t>
            </a:r>
            <a:r>
              <a:rPr lang="de-DE" dirty="0">
                <a:latin typeface="Meta Layout" panose="020B0502030000020004" pitchFamily="34" charset="0"/>
              </a:rPr>
              <a:t>G</a:t>
            </a:r>
            <a:r>
              <a:rPr lang="de-DE" dirty="0" smtClean="0">
                <a:latin typeface="Meta Layout" panose="020B0502030000020004" pitchFamily="34" charset="0"/>
              </a:rPr>
              <a:t>egenstand einer Abhandlung war. </a:t>
            </a:r>
            <a:r>
              <a:rPr lang="de-DE" dirty="0" err="1" smtClean="0">
                <a:latin typeface="Meta Layout" panose="020B0502030000020004" pitchFamily="34" charset="0"/>
              </a:rPr>
              <a:t>WinFACT</a:t>
            </a:r>
            <a:r>
              <a:rPr lang="de-DE" dirty="0" smtClean="0">
                <a:latin typeface="Meta Layout" panose="020B0502030000020004" pitchFamily="34" charset="0"/>
              </a:rPr>
              <a:t> dient hier als Visualisierung des Prozesses. Als Kopplungsmodul wird hier der </a:t>
            </a:r>
            <a:r>
              <a:rPr lang="de-DE" dirty="0" err="1" smtClean="0">
                <a:latin typeface="Meta Layout" panose="020B0502030000020004" pitchFamily="34" charset="0"/>
              </a:rPr>
              <a:t>Labjack</a:t>
            </a:r>
            <a:r>
              <a:rPr lang="de-DE" dirty="0" smtClean="0">
                <a:latin typeface="Meta Layout" panose="020B0502030000020004" pitchFamily="34" charset="0"/>
              </a:rPr>
              <a:t> U12 benutzt.</a:t>
            </a:r>
          </a:p>
          <a:p>
            <a:r>
              <a:rPr lang="de-DE" dirty="0" smtClean="0">
                <a:latin typeface="Meta Layout" panose="020B0502030000020004" pitchFamily="34" charset="0"/>
              </a:rPr>
              <a:t>Die Grundlagen der Regelungstechnik werden als bekannt vorausgesetzt.</a:t>
            </a:r>
          </a:p>
          <a:p>
            <a:endParaRPr lang="de-DE" dirty="0" smtClean="0">
              <a:latin typeface="Meta Layout" panose="020B0502030000020004" pitchFamily="34" charset="0"/>
            </a:endParaRPr>
          </a:p>
          <a:p>
            <a:endParaRPr lang="de-DE" dirty="0">
              <a:latin typeface="Meta Layout" panose="020B0502030000020004" pitchFamily="34" charset="0"/>
            </a:endParaRPr>
          </a:p>
        </p:txBody>
      </p:sp>
      <p:pic>
        <p:nvPicPr>
          <p:cNvPr id="6" name="Picture 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75667" y="3717032"/>
            <a:ext cx="4284365" cy="29528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8" name="Gerade Verbindung 7"/>
          <p:cNvCxnSpPr/>
          <p:nvPr/>
        </p:nvCxnSpPr>
        <p:spPr>
          <a:xfrm>
            <a:off x="3697638" y="6312390"/>
            <a:ext cx="0" cy="21657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 name="Gerade Verbindung mit Pfeil 9"/>
          <p:cNvCxnSpPr/>
          <p:nvPr/>
        </p:nvCxnSpPr>
        <p:spPr>
          <a:xfrm>
            <a:off x="3697638" y="6533570"/>
            <a:ext cx="1656184" cy="0"/>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1" name="Gerade Verbindung 10"/>
          <p:cNvCxnSpPr/>
          <p:nvPr/>
        </p:nvCxnSpPr>
        <p:spPr>
          <a:xfrm>
            <a:off x="3011602" y="3789040"/>
            <a:ext cx="0" cy="288578"/>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 name="Gerade Verbindung mit Pfeil 11"/>
          <p:cNvCxnSpPr/>
          <p:nvPr/>
        </p:nvCxnSpPr>
        <p:spPr>
          <a:xfrm>
            <a:off x="3011602" y="3789040"/>
            <a:ext cx="1656184" cy="0"/>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4" name="Textfeld 13"/>
          <p:cNvSpPr txBox="1"/>
          <p:nvPr/>
        </p:nvSpPr>
        <p:spPr>
          <a:xfrm>
            <a:off x="4645700" y="3782117"/>
            <a:ext cx="4174772" cy="584775"/>
          </a:xfrm>
          <a:prstGeom prst="rect">
            <a:avLst/>
          </a:prstGeom>
          <a:noFill/>
        </p:spPr>
        <p:txBody>
          <a:bodyPr wrap="square" rtlCol="0">
            <a:spAutoFit/>
          </a:bodyPr>
          <a:lstStyle/>
          <a:p>
            <a:r>
              <a:rPr lang="de-DE" sz="1600" dirty="0" smtClean="0">
                <a:latin typeface="Meta Layout" panose="020B0502030000020004" pitchFamily="34" charset="0"/>
              </a:rPr>
              <a:t>Ausgang Pin 9 : PWM oder digitaler Ausgang</a:t>
            </a:r>
          </a:p>
          <a:p>
            <a:r>
              <a:rPr lang="de-DE" sz="1600" dirty="0">
                <a:latin typeface="Meta Layout" panose="020B0502030000020004" pitchFamily="34" charset="0"/>
              </a:rPr>
              <a:t>f</a:t>
            </a:r>
            <a:r>
              <a:rPr lang="de-DE" sz="1600" dirty="0" smtClean="0">
                <a:latin typeface="Meta Layout" panose="020B0502030000020004" pitchFamily="34" charset="0"/>
              </a:rPr>
              <a:t>ür die Stellgröße y</a:t>
            </a:r>
            <a:endParaRPr lang="de-DE" sz="1600" dirty="0">
              <a:latin typeface="Meta Layout" panose="020B0502030000020004" pitchFamily="34" charset="0"/>
            </a:endParaRPr>
          </a:p>
        </p:txBody>
      </p:sp>
      <p:sp>
        <p:nvSpPr>
          <p:cNvPr id="17" name="Textfeld 16"/>
          <p:cNvSpPr txBox="1"/>
          <p:nvPr/>
        </p:nvSpPr>
        <p:spPr>
          <a:xfrm>
            <a:off x="4951976" y="6190406"/>
            <a:ext cx="4174772" cy="338554"/>
          </a:xfrm>
          <a:prstGeom prst="rect">
            <a:avLst/>
          </a:prstGeom>
          <a:noFill/>
        </p:spPr>
        <p:txBody>
          <a:bodyPr wrap="square" rtlCol="0">
            <a:spAutoFit/>
          </a:bodyPr>
          <a:lstStyle/>
          <a:p>
            <a:r>
              <a:rPr lang="de-DE" sz="1600" dirty="0" smtClean="0">
                <a:latin typeface="Meta Layout" panose="020B0502030000020004" pitchFamily="34" charset="0"/>
              </a:rPr>
              <a:t>Eingang A0 : Eingang für die Regelgröße x</a:t>
            </a:r>
            <a:endParaRPr lang="de-DE" sz="1600" dirty="0">
              <a:latin typeface="Meta Layout" panose="020B0502030000020004" pitchFamily="34" charset="0"/>
            </a:endParaRPr>
          </a:p>
        </p:txBody>
      </p:sp>
    </p:spTree>
    <p:extLst>
      <p:ext uri="{BB962C8B-B14F-4D97-AF65-F5344CB8AC3E}">
        <p14:creationId xmlns:p14="http://schemas.microsoft.com/office/powerpoint/2010/main" val="14990204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500"/>
                                        <p:tgtEl>
                                          <p:spTgt spid="6"/>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500"/>
                                        <p:tgtEl>
                                          <p:spTgt spid="11"/>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500"/>
                                        <p:tgtEl>
                                          <p:spTgt spid="12"/>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fade">
                                      <p:cBhvr>
                                        <p:cTn id="42" dur="500"/>
                                        <p:tgtEl>
                                          <p:spTgt spid="14"/>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8"/>
                                        </p:tgtEl>
                                        <p:attrNameLst>
                                          <p:attrName>style.visibility</p:attrName>
                                        </p:attrNameLst>
                                      </p:cBhvr>
                                      <p:to>
                                        <p:strVal val="visible"/>
                                      </p:to>
                                    </p:set>
                                    <p:animEffect transition="in" filter="fade">
                                      <p:cBhvr>
                                        <p:cTn id="47" dur="500"/>
                                        <p:tgtEl>
                                          <p:spTgt spid="8"/>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10"/>
                                        </p:tgtEl>
                                        <p:attrNameLst>
                                          <p:attrName>style.visibility</p:attrName>
                                        </p:attrNameLst>
                                      </p:cBhvr>
                                      <p:to>
                                        <p:strVal val="visible"/>
                                      </p:to>
                                    </p:set>
                                    <p:animEffect transition="in" filter="fade">
                                      <p:cBhvr>
                                        <p:cTn id="52" dur="500"/>
                                        <p:tgtEl>
                                          <p:spTgt spid="10"/>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17"/>
                                        </p:tgtEl>
                                        <p:attrNameLst>
                                          <p:attrName>style.visibility</p:attrName>
                                        </p:attrNameLst>
                                      </p:cBhvr>
                                      <p:to>
                                        <p:strVal val="visible"/>
                                      </p:to>
                                    </p:set>
                                    <p:animEffect transition="in" filter="fade">
                                      <p:cBhvr>
                                        <p:cTn id="5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4" grpId="0"/>
      <p:bldP spid="1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txBox="1">
            <a:spLocks/>
          </p:cNvSpPr>
          <p:nvPr/>
        </p:nvSpPr>
        <p:spPr>
          <a:xfrm>
            <a:off x="539552" y="260649"/>
            <a:ext cx="6696744" cy="792088"/>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de-DE" sz="1800" dirty="0" smtClean="0">
                <a:latin typeface="Meta Layout" panose="020B0502030000020004" pitchFamily="34" charset="0"/>
              </a:rPr>
              <a:t>Regelungstechnik mit dem ARDUINO und der Software </a:t>
            </a:r>
            <a:r>
              <a:rPr lang="de-DE" sz="1800" dirty="0" err="1" smtClean="0">
                <a:latin typeface="Meta Layout" panose="020B0502030000020004" pitchFamily="34" charset="0"/>
              </a:rPr>
              <a:t>WinFACT</a:t>
            </a:r>
            <a:endParaRPr lang="de-DE" sz="1800" dirty="0">
              <a:latin typeface="Meta Layout" panose="020B0502030000020004" pitchFamily="34" charset="0"/>
            </a:endParaRPr>
          </a:p>
        </p:txBody>
      </p:sp>
      <p:sp>
        <p:nvSpPr>
          <p:cNvPr id="3" name="Textfeld 2"/>
          <p:cNvSpPr txBox="1"/>
          <p:nvPr/>
        </p:nvSpPr>
        <p:spPr>
          <a:xfrm>
            <a:off x="827584" y="968356"/>
            <a:ext cx="6840760" cy="1815882"/>
          </a:xfrm>
          <a:prstGeom prst="rect">
            <a:avLst/>
          </a:prstGeom>
          <a:noFill/>
        </p:spPr>
        <p:txBody>
          <a:bodyPr wrap="square" rtlCol="0">
            <a:spAutoFit/>
          </a:bodyPr>
          <a:lstStyle/>
          <a:p>
            <a:r>
              <a:rPr lang="de-DE" sz="1600" dirty="0" smtClean="0">
                <a:latin typeface="Meta Layout" panose="020B0502030000020004" pitchFamily="34" charset="0"/>
              </a:rPr>
              <a:t>Die Modellregelstrecke :</a:t>
            </a:r>
          </a:p>
          <a:p>
            <a:r>
              <a:rPr lang="de-DE" sz="1600" dirty="0" smtClean="0">
                <a:latin typeface="Meta Layout" panose="020B0502030000020004" pitchFamily="34" charset="0"/>
              </a:rPr>
              <a:t>Es handelt sich um eine aus RC-Gliedern nachgebildete Regelstrecke</a:t>
            </a:r>
          </a:p>
          <a:p>
            <a:r>
              <a:rPr lang="de-DE" sz="1600" dirty="0">
                <a:latin typeface="Meta Layout" panose="020B0502030000020004" pitchFamily="34" charset="0"/>
              </a:rPr>
              <a:t>m</a:t>
            </a:r>
            <a:r>
              <a:rPr lang="de-DE" sz="1600" dirty="0" smtClean="0">
                <a:latin typeface="Meta Layout" panose="020B0502030000020004" pitchFamily="34" charset="0"/>
              </a:rPr>
              <a:t>it 3 Verzögerungen (PT3-Strecke).</a:t>
            </a:r>
          </a:p>
          <a:p>
            <a:r>
              <a:rPr lang="de-DE" sz="1600" dirty="0" smtClean="0">
                <a:latin typeface="Meta Layout" panose="020B0502030000020004" pitchFamily="34" charset="0"/>
              </a:rPr>
              <a:t>Sie entspricht dem Verhalten einer Dampftemperaturstrecke im Kraftwerk.</a:t>
            </a:r>
          </a:p>
          <a:p>
            <a:endParaRPr lang="de-DE" sz="1600" dirty="0">
              <a:latin typeface="Meta Layout" panose="020B0502030000020004" pitchFamily="34" charset="0"/>
            </a:endParaRPr>
          </a:p>
          <a:p>
            <a:r>
              <a:rPr lang="de-DE" sz="1600" dirty="0" smtClean="0">
                <a:latin typeface="Meta Layout" panose="020B0502030000020004" pitchFamily="34" charset="0"/>
              </a:rPr>
              <a:t>Schaltbild der Regelstrecke :</a:t>
            </a:r>
          </a:p>
          <a:p>
            <a:endParaRPr lang="de-DE" sz="1600" dirty="0">
              <a:latin typeface="Meta Layout" panose="020B0502030000020004" pitchFamily="34" charset="0"/>
            </a:endParaRPr>
          </a:p>
        </p:txBody>
      </p:sp>
      <p:pic>
        <p:nvPicPr>
          <p:cNvPr id="1026" name="Picture 2" descr="C:\Users\_lenovo_\Downloads\PT3 Schaltbild.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8586" y="2557620"/>
            <a:ext cx="6624736" cy="4032448"/>
          </a:xfrm>
          <a:prstGeom prst="rect">
            <a:avLst/>
          </a:prstGeom>
          <a:noFill/>
          <a:extLst>
            <a:ext uri="{909E8E84-426E-40DD-AFC4-6F175D3DCCD1}">
              <a14:hiddenFill xmlns:a14="http://schemas.microsoft.com/office/drawing/2010/main">
                <a:solidFill>
                  <a:srgbClr val="FFFFFF"/>
                </a:solidFill>
              </a14:hiddenFill>
            </a:ext>
          </a:extLst>
        </p:spPr>
      </p:pic>
      <p:cxnSp>
        <p:nvCxnSpPr>
          <p:cNvPr id="5" name="Gerade Verbindung mit Pfeil 4"/>
          <p:cNvCxnSpPr/>
          <p:nvPr/>
        </p:nvCxnSpPr>
        <p:spPr>
          <a:xfrm>
            <a:off x="7020272" y="3645024"/>
            <a:ext cx="432048" cy="216024"/>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6" name="Textfeld 5"/>
          <p:cNvSpPr txBox="1"/>
          <p:nvPr/>
        </p:nvSpPr>
        <p:spPr>
          <a:xfrm>
            <a:off x="7596336" y="3734704"/>
            <a:ext cx="1368152" cy="338554"/>
          </a:xfrm>
          <a:prstGeom prst="rect">
            <a:avLst/>
          </a:prstGeom>
          <a:noFill/>
        </p:spPr>
        <p:txBody>
          <a:bodyPr wrap="square" rtlCol="0">
            <a:spAutoFit/>
          </a:bodyPr>
          <a:lstStyle/>
          <a:p>
            <a:r>
              <a:rPr lang="de-DE" sz="1600" dirty="0" smtClean="0">
                <a:solidFill>
                  <a:srgbClr val="FF0000"/>
                </a:solidFill>
                <a:latin typeface="Meta Layout" panose="020B0502030000020004" pitchFamily="34" charset="0"/>
              </a:rPr>
              <a:t>A0 : ARDUINO</a:t>
            </a:r>
            <a:endParaRPr lang="de-DE" sz="1600" dirty="0">
              <a:solidFill>
                <a:srgbClr val="FF0000"/>
              </a:solidFill>
              <a:latin typeface="Meta Layout" panose="020B0502030000020004" pitchFamily="34" charset="0"/>
            </a:endParaRPr>
          </a:p>
        </p:txBody>
      </p:sp>
      <p:sp>
        <p:nvSpPr>
          <p:cNvPr id="8" name="Textfeld 7"/>
          <p:cNvSpPr txBox="1"/>
          <p:nvPr/>
        </p:nvSpPr>
        <p:spPr>
          <a:xfrm>
            <a:off x="7039507" y="4725144"/>
            <a:ext cx="1574660" cy="338554"/>
          </a:xfrm>
          <a:prstGeom prst="rect">
            <a:avLst/>
          </a:prstGeom>
          <a:noFill/>
        </p:spPr>
        <p:txBody>
          <a:bodyPr wrap="square" rtlCol="0">
            <a:spAutoFit/>
          </a:bodyPr>
          <a:lstStyle/>
          <a:p>
            <a:r>
              <a:rPr lang="de-DE" sz="1600" dirty="0" smtClean="0">
                <a:latin typeface="Meta Layout" panose="020B0502030000020004" pitchFamily="34" charset="0"/>
              </a:rPr>
              <a:t>GND : ARDUINO</a:t>
            </a:r>
            <a:endParaRPr lang="de-DE" sz="1600" dirty="0">
              <a:latin typeface="Meta Layout" panose="020B0502030000020004" pitchFamily="34" charset="0"/>
            </a:endParaRPr>
          </a:p>
        </p:txBody>
      </p:sp>
      <p:cxnSp>
        <p:nvCxnSpPr>
          <p:cNvPr id="9" name="Gerade Verbindung mit Pfeil 8"/>
          <p:cNvCxnSpPr/>
          <p:nvPr/>
        </p:nvCxnSpPr>
        <p:spPr>
          <a:xfrm>
            <a:off x="1083837" y="3658681"/>
            <a:ext cx="342890" cy="0"/>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2" name="Textfeld 11"/>
          <p:cNvSpPr txBox="1"/>
          <p:nvPr/>
        </p:nvSpPr>
        <p:spPr>
          <a:xfrm>
            <a:off x="0" y="3243183"/>
            <a:ext cx="1797172" cy="338554"/>
          </a:xfrm>
          <a:prstGeom prst="rect">
            <a:avLst/>
          </a:prstGeom>
          <a:noFill/>
        </p:spPr>
        <p:txBody>
          <a:bodyPr wrap="square" rtlCol="0">
            <a:spAutoFit/>
          </a:bodyPr>
          <a:lstStyle/>
          <a:p>
            <a:r>
              <a:rPr lang="de-DE" sz="1600" dirty="0" smtClean="0">
                <a:solidFill>
                  <a:srgbClr val="33CC33"/>
                </a:solidFill>
                <a:latin typeface="Meta Layout" panose="020B0502030000020004" pitchFamily="34" charset="0"/>
              </a:rPr>
              <a:t>PIN 9 : ARDUINO</a:t>
            </a:r>
            <a:endParaRPr lang="de-DE" sz="1600" dirty="0">
              <a:solidFill>
                <a:srgbClr val="33CC33"/>
              </a:solidFill>
              <a:latin typeface="Meta Layout" panose="020B0502030000020004" pitchFamily="34" charset="0"/>
            </a:endParaRPr>
          </a:p>
        </p:txBody>
      </p:sp>
      <p:sp>
        <p:nvSpPr>
          <p:cNvPr id="4" name="Textfeld 3"/>
          <p:cNvSpPr txBox="1"/>
          <p:nvPr/>
        </p:nvSpPr>
        <p:spPr>
          <a:xfrm>
            <a:off x="749651" y="4073258"/>
            <a:ext cx="360040" cy="369332"/>
          </a:xfrm>
          <a:prstGeom prst="rect">
            <a:avLst/>
          </a:prstGeom>
          <a:noFill/>
        </p:spPr>
        <p:txBody>
          <a:bodyPr wrap="square" rtlCol="0">
            <a:spAutoFit/>
          </a:bodyPr>
          <a:lstStyle/>
          <a:p>
            <a:r>
              <a:rPr lang="de-DE" dirty="0" smtClean="0">
                <a:latin typeface="Meta Office" panose="020B0502040000020004" pitchFamily="34" charset="0"/>
              </a:rPr>
              <a:t> y</a:t>
            </a:r>
            <a:endParaRPr lang="de-DE" dirty="0">
              <a:latin typeface="Meta Office" panose="020B0502040000020004" pitchFamily="34" charset="0"/>
            </a:endParaRPr>
          </a:p>
        </p:txBody>
      </p:sp>
      <p:sp>
        <p:nvSpPr>
          <p:cNvPr id="11" name="Textfeld 10"/>
          <p:cNvSpPr txBox="1"/>
          <p:nvPr/>
        </p:nvSpPr>
        <p:spPr>
          <a:xfrm>
            <a:off x="7323813" y="4204512"/>
            <a:ext cx="360040" cy="369332"/>
          </a:xfrm>
          <a:prstGeom prst="rect">
            <a:avLst/>
          </a:prstGeom>
          <a:noFill/>
        </p:spPr>
        <p:txBody>
          <a:bodyPr wrap="square" rtlCol="0">
            <a:spAutoFit/>
          </a:bodyPr>
          <a:lstStyle/>
          <a:p>
            <a:r>
              <a:rPr lang="de-DE" dirty="0" smtClean="0">
                <a:latin typeface="Meta Office" panose="020B0502040000020004" pitchFamily="34" charset="0"/>
              </a:rPr>
              <a:t> x</a:t>
            </a:r>
            <a:endParaRPr lang="de-DE" dirty="0">
              <a:latin typeface="Meta Office" panose="020B0502040000020004" pitchFamily="34" charset="0"/>
            </a:endParaRPr>
          </a:p>
        </p:txBody>
      </p:sp>
      <p:sp>
        <p:nvSpPr>
          <p:cNvPr id="7" name="Textfeld 6"/>
          <p:cNvSpPr txBox="1"/>
          <p:nvPr/>
        </p:nvSpPr>
        <p:spPr>
          <a:xfrm>
            <a:off x="3399377" y="3140968"/>
            <a:ext cx="792088" cy="369332"/>
          </a:xfrm>
          <a:prstGeom prst="rect">
            <a:avLst/>
          </a:prstGeom>
          <a:noFill/>
        </p:spPr>
        <p:txBody>
          <a:bodyPr wrap="square" rtlCol="0">
            <a:spAutoFit/>
          </a:bodyPr>
          <a:lstStyle/>
          <a:p>
            <a:r>
              <a:rPr lang="de-DE" dirty="0" smtClean="0">
                <a:latin typeface="Meta Layout" panose="020B0502030000020004" pitchFamily="34" charset="0"/>
              </a:rPr>
              <a:t>    </a:t>
            </a:r>
            <a:r>
              <a:rPr lang="de-DE" dirty="0" smtClean="0">
                <a:solidFill>
                  <a:srgbClr val="FF0000"/>
                </a:solidFill>
                <a:latin typeface="Meta Layout" panose="020B0502030000020004" pitchFamily="34" charset="0"/>
              </a:rPr>
              <a:t>Pt1</a:t>
            </a:r>
            <a:endParaRPr lang="de-DE" dirty="0">
              <a:solidFill>
                <a:srgbClr val="FF0000"/>
              </a:solidFill>
              <a:latin typeface="Meta Layout" panose="020B0502030000020004" pitchFamily="34" charset="0"/>
            </a:endParaRPr>
          </a:p>
        </p:txBody>
      </p:sp>
      <p:sp>
        <p:nvSpPr>
          <p:cNvPr id="13" name="Textfeld 12"/>
          <p:cNvSpPr txBox="1"/>
          <p:nvPr/>
        </p:nvSpPr>
        <p:spPr>
          <a:xfrm>
            <a:off x="4644008" y="3140968"/>
            <a:ext cx="792088" cy="369332"/>
          </a:xfrm>
          <a:prstGeom prst="rect">
            <a:avLst/>
          </a:prstGeom>
          <a:noFill/>
        </p:spPr>
        <p:txBody>
          <a:bodyPr wrap="square" rtlCol="0">
            <a:spAutoFit/>
          </a:bodyPr>
          <a:lstStyle/>
          <a:p>
            <a:r>
              <a:rPr lang="de-DE" dirty="0" smtClean="0">
                <a:latin typeface="Meta Layout" panose="020B0502030000020004" pitchFamily="34" charset="0"/>
              </a:rPr>
              <a:t>    </a:t>
            </a:r>
            <a:r>
              <a:rPr lang="de-DE" dirty="0" smtClean="0">
                <a:solidFill>
                  <a:srgbClr val="FF0000"/>
                </a:solidFill>
                <a:latin typeface="Meta Layout" panose="020B0502030000020004" pitchFamily="34" charset="0"/>
              </a:rPr>
              <a:t>Pt2</a:t>
            </a:r>
            <a:endParaRPr lang="de-DE" dirty="0">
              <a:solidFill>
                <a:srgbClr val="FF0000"/>
              </a:solidFill>
              <a:latin typeface="Meta Layout" panose="020B0502030000020004" pitchFamily="34" charset="0"/>
            </a:endParaRPr>
          </a:p>
        </p:txBody>
      </p:sp>
      <p:sp>
        <p:nvSpPr>
          <p:cNvPr id="14" name="Textfeld 13"/>
          <p:cNvSpPr txBox="1"/>
          <p:nvPr/>
        </p:nvSpPr>
        <p:spPr>
          <a:xfrm>
            <a:off x="6012160" y="3140968"/>
            <a:ext cx="792088" cy="369332"/>
          </a:xfrm>
          <a:prstGeom prst="rect">
            <a:avLst/>
          </a:prstGeom>
          <a:noFill/>
        </p:spPr>
        <p:txBody>
          <a:bodyPr wrap="square" rtlCol="0">
            <a:spAutoFit/>
          </a:bodyPr>
          <a:lstStyle/>
          <a:p>
            <a:r>
              <a:rPr lang="de-DE" dirty="0" smtClean="0">
                <a:latin typeface="Meta Layout" panose="020B0502030000020004" pitchFamily="34" charset="0"/>
              </a:rPr>
              <a:t>   </a:t>
            </a:r>
            <a:r>
              <a:rPr lang="de-DE" dirty="0" smtClean="0">
                <a:solidFill>
                  <a:srgbClr val="FF0000"/>
                </a:solidFill>
                <a:latin typeface="Meta Layout" panose="020B0502030000020004" pitchFamily="34" charset="0"/>
              </a:rPr>
              <a:t>Pt3</a:t>
            </a:r>
            <a:endParaRPr lang="de-DE" dirty="0">
              <a:solidFill>
                <a:srgbClr val="FF0000"/>
              </a:solidFill>
              <a:latin typeface="Meta Layout" panose="020B0502030000020004" pitchFamily="34" charset="0"/>
            </a:endParaRPr>
          </a:p>
        </p:txBody>
      </p:sp>
    </p:spTree>
    <p:extLst>
      <p:ext uri="{BB962C8B-B14F-4D97-AF65-F5344CB8AC3E}">
        <p14:creationId xmlns:p14="http://schemas.microsoft.com/office/powerpoint/2010/main" val="1553238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fade">
                                      <p:cBhvr>
                                        <p:cTn id="20" dur="500"/>
                                        <p:tgtEl>
                                          <p:spTgt spid="3">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Effect transition="in" filter="fade">
                                      <p:cBhvr>
                                        <p:cTn id="25" dur="500"/>
                                        <p:tgtEl>
                                          <p:spTgt spid="3">
                                            <p:txEl>
                                              <p:pRg st="3" end="3"/>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3">
                                            <p:txEl>
                                              <p:pRg st="5" end="5"/>
                                            </p:txEl>
                                          </p:spTgt>
                                        </p:tgtEl>
                                        <p:attrNameLst>
                                          <p:attrName>style.visibility</p:attrName>
                                        </p:attrNameLst>
                                      </p:cBhvr>
                                      <p:to>
                                        <p:strVal val="visible"/>
                                      </p:to>
                                    </p:set>
                                    <p:animEffect transition="in" filter="fade">
                                      <p:cBhvr>
                                        <p:cTn id="30" dur="500"/>
                                        <p:tgtEl>
                                          <p:spTgt spid="3">
                                            <p:txEl>
                                              <p:pRg st="5" end="5"/>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1026"/>
                                        </p:tgtEl>
                                        <p:attrNameLst>
                                          <p:attrName>style.visibility</p:attrName>
                                        </p:attrNameLst>
                                      </p:cBhvr>
                                      <p:to>
                                        <p:strVal val="visible"/>
                                      </p:to>
                                    </p:set>
                                    <p:animEffect transition="in" filter="fade">
                                      <p:cBhvr>
                                        <p:cTn id="35" dur="500"/>
                                        <p:tgtEl>
                                          <p:spTgt spid="1026"/>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9"/>
                                        </p:tgtEl>
                                        <p:attrNameLst>
                                          <p:attrName>style.visibility</p:attrName>
                                        </p:attrNameLst>
                                      </p:cBhvr>
                                      <p:to>
                                        <p:strVal val="visible"/>
                                      </p:to>
                                    </p:set>
                                    <p:animEffect transition="in" filter="fade">
                                      <p:cBhvr>
                                        <p:cTn id="40" dur="500"/>
                                        <p:tgtEl>
                                          <p:spTgt spid="9"/>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12"/>
                                        </p:tgtEl>
                                        <p:attrNameLst>
                                          <p:attrName>style.visibility</p:attrName>
                                        </p:attrNameLst>
                                      </p:cBhvr>
                                      <p:to>
                                        <p:strVal val="visible"/>
                                      </p:to>
                                    </p:set>
                                    <p:animEffect transition="in" filter="fade">
                                      <p:cBhvr>
                                        <p:cTn id="45" dur="500"/>
                                        <p:tgtEl>
                                          <p:spTgt spid="12"/>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4"/>
                                        </p:tgtEl>
                                        <p:attrNameLst>
                                          <p:attrName>style.visibility</p:attrName>
                                        </p:attrNameLst>
                                      </p:cBhvr>
                                      <p:to>
                                        <p:strVal val="visible"/>
                                      </p:to>
                                    </p:set>
                                    <p:animEffect transition="in" filter="fade">
                                      <p:cBhvr>
                                        <p:cTn id="50" dur="500"/>
                                        <p:tgtEl>
                                          <p:spTgt spid="4"/>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nodeType="clickEffect">
                                  <p:stCondLst>
                                    <p:cond delay="0"/>
                                  </p:stCondLst>
                                  <p:childTnLst>
                                    <p:set>
                                      <p:cBhvr>
                                        <p:cTn id="54" dur="1" fill="hold">
                                          <p:stCondLst>
                                            <p:cond delay="0"/>
                                          </p:stCondLst>
                                        </p:cTn>
                                        <p:tgtEl>
                                          <p:spTgt spid="5"/>
                                        </p:tgtEl>
                                        <p:attrNameLst>
                                          <p:attrName>style.visibility</p:attrName>
                                        </p:attrNameLst>
                                      </p:cBhvr>
                                      <p:to>
                                        <p:strVal val="visible"/>
                                      </p:to>
                                    </p:set>
                                    <p:animEffect transition="in" filter="fade">
                                      <p:cBhvr>
                                        <p:cTn id="55" dur="500"/>
                                        <p:tgtEl>
                                          <p:spTgt spid="5"/>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grpId="0" nodeType="clickEffect">
                                  <p:stCondLst>
                                    <p:cond delay="0"/>
                                  </p:stCondLst>
                                  <p:childTnLst>
                                    <p:set>
                                      <p:cBhvr>
                                        <p:cTn id="59" dur="1" fill="hold">
                                          <p:stCondLst>
                                            <p:cond delay="0"/>
                                          </p:stCondLst>
                                        </p:cTn>
                                        <p:tgtEl>
                                          <p:spTgt spid="6"/>
                                        </p:tgtEl>
                                        <p:attrNameLst>
                                          <p:attrName>style.visibility</p:attrName>
                                        </p:attrNameLst>
                                      </p:cBhvr>
                                      <p:to>
                                        <p:strVal val="visible"/>
                                      </p:to>
                                    </p:set>
                                    <p:animEffect transition="in" filter="fade">
                                      <p:cBhvr>
                                        <p:cTn id="60" dur="500"/>
                                        <p:tgtEl>
                                          <p:spTgt spid="6"/>
                                        </p:tgtEl>
                                      </p:cBhvr>
                                    </p:animEffect>
                                  </p:childTnLst>
                                </p:cTn>
                              </p:par>
                            </p:childTnLst>
                          </p:cTn>
                        </p:par>
                      </p:childTnLst>
                    </p:cTn>
                  </p:par>
                  <p:par>
                    <p:cTn id="61" fill="hold">
                      <p:stCondLst>
                        <p:cond delay="indefinite"/>
                      </p:stCondLst>
                      <p:childTnLst>
                        <p:par>
                          <p:cTn id="62" fill="hold">
                            <p:stCondLst>
                              <p:cond delay="0"/>
                            </p:stCondLst>
                            <p:childTnLst>
                              <p:par>
                                <p:cTn id="63" presetID="10" presetClass="entr" presetSubtype="0" fill="hold" grpId="0" nodeType="clickEffect">
                                  <p:stCondLst>
                                    <p:cond delay="0"/>
                                  </p:stCondLst>
                                  <p:childTnLst>
                                    <p:set>
                                      <p:cBhvr>
                                        <p:cTn id="64" dur="1" fill="hold">
                                          <p:stCondLst>
                                            <p:cond delay="0"/>
                                          </p:stCondLst>
                                        </p:cTn>
                                        <p:tgtEl>
                                          <p:spTgt spid="8"/>
                                        </p:tgtEl>
                                        <p:attrNameLst>
                                          <p:attrName>style.visibility</p:attrName>
                                        </p:attrNameLst>
                                      </p:cBhvr>
                                      <p:to>
                                        <p:strVal val="visible"/>
                                      </p:to>
                                    </p:set>
                                    <p:animEffect transition="in" filter="fade">
                                      <p:cBhvr>
                                        <p:cTn id="65" dur="500"/>
                                        <p:tgtEl>
                                          <p:spTgt spid="8"/>
                                        </p:tgtEl>
                                      </p:cBhvr>
                                    </p:animEffect>
                                  </p:childTnLst>
                                </p:cTn>
                              </p:par>
                            </p:childTnLst>
                          </p:cTn>
                        </p:par>
                      </p:childTnLst>
                    </p:cTn>
                  </p:par>
                  <p:par>
                    <p:cTn id="66" fill="hold">
                      <p:stCondLst>
                        <p:cond delay="indefinite"/>
                      </p:stCondLst>
                      <p:childTnLst>
                        <p:par>
                          <p:cTn id="67" fill="hold">
                            <p:stCondLst>
                              <p:cond delay="0"/>
                            </p:stCondLst>
                            <p:childTnLst>
                              <p:par>
                                <p:cTn id="68" presetID="10" presetClass="entr" presetSubtype="0" fill="hold" grpId="0" nodeType="clickEffect">
                                  <p:stCondLst>
                                    <p:cond delay="0"/>
                                  </p:stCondLst>
                                  <p:childTnLst>
                                    <p:set>
                                      <p:cBhvr>
                                        <p:cTn id="69" dur="1" fill="hold">
                                          <p:stCondLst>
                                            <p:cond delay="0"/>
                                          </p:stCondLst>
                                        </p:cTn>
                                        <p:tgtEl>
                                          <p:spTgt spid="11"/>
                                        </p:tgtEl>
                                        <p:attrNameLst>
                                          <p:attrName>style.visibility</p:attrName>
                                        </p:attrNameLst>
                                      </p:cBhvr>
                                      <p:to>
                                        <p:strVal val="visible"/>
                                      </p:to>
                                    </p:set>
                                    <p:animEffect transition="in" filter="fade">
                                      <p:cBhvr>
                                        <p:cTn id="70" dur="500"/>
                                        <p:tgtEl>
                                          <p:spTgt spid="11"/>
                                        </p:tgtEl>
                                      </p:cBhvr>
                                    </p:animEffect>
                                  </p:childTnLst>
                                </p:cTn>
                              </p:par>
                            </p:childTnLst>
                          </p:cTn>
                        </p:par>
                      </p:childTnLst>
                    </p:cTn>
                  </p:par>
                  <p:par>
                    <p:cTn id="71" fill="hold">
                      <p:stCondLst>
                        <p:cond delay="indefinite"/>
                      </p:stCondLst>
                      <p:childTnLst>
                        <p:par>
                          <p:cTn id="72" fill="hold">
                            <p:stCondLst>
                              <p:cond delay="0"/>
                            </p:stCondLst>
                            <p:childTnLst>
                              <p:par>
                                <p:cTn id="73" presetID="10" presetClass="entr" presetSubtype="0" fill="hold" grpId="0" nodeType="clickEffect">
                                  <p:stCondLst>
                                    <p:cond delay="0"/>
                                  </p:stCondLst>
                                  <p:childTnLst>
                                    <p:set>
                                      <p:cBhvr>
                                        <p:cTn id="74" dur="1" fill="hold">
                                          <p:stCondLst>
                                            <p:cond delay="0"/>
                                          </p:stCondLst>
                                        </p:cTn>
                                        <p:tgtEl>
                                          <p:spTgt spid="7"/>
                                        </p:tgtEl>
                                        <p:attrNameLst>
                                          <p:attrName>style.visibility</p:attrName>
                                        </p:attrNameLst>
                                      </p:cBhvr>
                                      <p:to>
                                        <p:strVal val="visible"/>
                                      </p:to>
                                    </p:set>
                                    <p:animEffect transition="in" filter="fade">
                                      <p:cBhvr>
                                        <p:cTn id="75" dur="500"/>
                                        <p:tgtEl>
                                          <p:spTgt spid="7"/>
                                        </p:tgtEl>
                                      </p:cBhvr>
                                    </p:animEffect>
                                  </p:childTnLst>
                                </p:cTn>
                              </p:par>
                            </p:childTnLst>
                          </p:cTn>
                        </p:par>
                      </p:childTnLst>
                    </p:cTn>
                  </p:par>
                  <p:par>
                    <p:cTn id="76" fill="hold">
                      <p:stCondLst>
                        <p:cond delay="indefinite"/>
                      </p:stCondLst>
                      <p:childTnLst>
                        <p:par>
                          <p:cTn id="77" fill="hold">
                            <p:stCondLst>
                              <p:cond delay="0"/>
                            </p:stCondLst>
                            <p:childTnLst>
                              <p:par>
                                <p:cTn id="78" presetID="10" presetClass="entr" presetSubtype="0" fill="hold" grpId="0" nodeType="clickEffect">
                                  <p:stCondLst>
                                    <p:cond delay="0"/>
                                  </p:stCondLst>
                                  <p:childTnLst>
                                    <p:set>
                                      <p:cBhvr>
                                        <p:cTn id="79" dur="1" fill="hold">
                                          <p:stCondLst>
                                            <p:cond delay="0"/>
                                          </p:stCondLst>
                                        </p:cTn>
                                        <p:tgtEl>
                                          <p:spTgt spid="13"/>
                                        </p:tgtEl>
                                        <p:attrNameLst>
                                          <p:attrName>style.visibility</p:attrName>
                                        </p:attrNameLst>
                                      </p:cBhvr>
                                      <p:to>
                                        <p:strVal val="visible"/>
                                      </p:to>
                                    </p:set>
                                    <p:animEffect transition="in" filter="fade">
                                      <p:cBhvr>
                                        <p:cTn id="80" dur="500"/>
                                        <p:tgtEl>
                                          <p:spTgt spid="13"/>
                                        </p:tgtEl>
                                      </p:cBhvr>
                                    </p:animEffect>
                                  </p:childTnLst>
                                </p:cTn>
                              </p:par>
                            </p:childTnLst>
                          </p:cTn>
                        </p:par>
                      </p:childTnLst>
                    </p:cTn>
                  </p:par>
                  <p:par>
                    <p:cTn id="81" fill="hold">
                      <p:stCondLst>
                        <p:cond delay="indefinite"/>
                      </p:stCondLst>
                      <p:childTnLst>
                        <p:par>
                          <p:cTn id="82" fill="hold">
                            <p:stCondLst>
                              <p:cond delay="0"/>
                            </p:stCondLst>
                            <p:childTnLst>
                              <p:par>
                                <p:cTn id="83" presetID="10" presetClass="entr" presetSubtype="0" fill="hold" grpId="0" nodeType="clickEffect">
                                  <p:stCondLst>
                                    <p:cond delay="0"/>
                                  </p:stCondLst>
                                  <p:childTnLst>
                                    <p:set>
                                      <p:cBhvr>
                                        <p:cTn id="84" dur="1" fill="hold">
                                          <p:stCondLst>
                                            <p:cond delay="0"/>
                                          </p:stCondLst>
                                        </p:cTn>
                                        <p:tgtEl>
                                          <p:spTgt spid="14"/>
                                        </p:tgtEl>
                                        <p:attrNameLst>
                                          <p:attrName>style.visibility</p:attrName>
                                        </p:attrNameLst>
                                      </p:cBhvr>
                                      <p:to>
                                        <p:strVal val="visible"/>
                                      </p:to>
                                    </p:set>
                                    <p:animEffect transition="in" filter="fade">
                                      <p:cBhvr>
                                        <p:cTn id="8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P spid="8" grpId="0"/>
      <p:bldP spid="12" grpId="0"/>
      <p:bldP spid="4" grpId="0"/>
      <p:bldP spid="11" grpId="0"/>
      <p:bldP spid="7" grpId="0"/>
      <p:bldP spid="13" grpId="0"/>
      <p:bldP spid="1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txBox="1">
            <a:spLocks/>
          </p:cNvSpPr>
          <p:nvPr/>
        </p:nvSpPr>
        <p:spPr>
          <a:xfrm>
            <a:off x="539552" y="260649"/>
            <a:ext cx="6696744" cy="792088"/>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de-DE" sz="1800" dirty="0" smtClean="0">
                <a:latin typeface="Meta Layout" panose="020B0502030000020004" pitchFamily="34" charset="0"/>
              </a:rPr>
              <a:t>Regelungstechnik mit dem ARDUINO und der Software </a:t>
            </a:r>
            <a:r>
              <a:rPr lang="de-DE" sz="1800" dirty="0" err="1" smtClean="0">
                <a:latin typeface="Meta Layout" panose="020B0502030000020004" pitchFamily="34" charset="0"/>
              </a:rPr>
              <a:t>WinFACT</a:t>
            </a:r>
            <a:endParaRPr lang="de-DE" sz="1800" dirty="0">
              <a:latin typeface="Meta Layout" panose="020B0502030000020004" pitchFamily="34" charset="0"/>
            </a:endParaRPr>
          </a:p>
        </p:txBody>
      </p:sp>
      <p:sp>
        <p:nvSpPr>
          <p:cNvPr id="4" name="Textfeld 3"/>
          <p:cNvSpPr txBox="1"/>
          <p:nvPr/>
        </p:nvSpPr>
        <p:spPr>
          <a:xfrm>
            <a:off x="755576" y="770513"/>
            <a:ext cx="3816424" cy="369332"/>
          </a:xfrm>
          <a:prstGeom prst="rect">
            <a:avLst/>
          </a:prstGeom>
          <a:noFill/>
        </p:spPr>
        <p:txBody>
          <a:bodyPr wrap="square" rtlCol="0">
            <a:spAutoFit/>
          </a:bodyPr>
          <a:lstStyle/>
          <a:p>
            <a:r>
              <a:rPr lang="de-DE" dirty="0" smtClean="0">
                <a:latin typeface="Meta Layout" panose="020B0502030000020004" pitchFamily="34" charset="0"/>
              </a:rPr>
              <a:t>Schaltplan mit allen Komponenten :</a:t>
            </a:r>
            <a:endParaRPr lang="de-DE" dirty="0">
              <a:latin typeface="Meta Layout" panose="020B0502030000020004" pitchFamily="34" charset="0"/>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57750" y="955179"/>
            <a:ext cx="4286250" cy="32194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1441" y="1340768"/>
            <a:ext cx="4284365" cy="29528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 descr="C:\Users\_lenovo_\Downloads\PT3 Schaltbild.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339752" y="4365104"/>
            <a:ext cx="3836919" cy="2335516"/>
          </a:xfrm>
          <a:prstGeom prst="rect">
            <a:avLst/>
          </a:prstGeom>
          <a:noFill/>
          <a:extLst>
            <a:ext uri="{909E8E84-426E-40DD-AFC4-6F175D3DCCD1}">
              <a14:hiddenFill xmlns:a14="http://schemas.microsoft.com/office/drawing/2010/main">
                <a:solidFill>
                  <a:srgbClr val="FFFFFF"/>
                </a:solidFill>
              </a14:hiddenFill>
            </a:ext>
          </a:extLst>
        </p:spPr>
      </p:pic>
      <p:cxnSp>
        <p:nvCxnSpPr>
          <p:cNvPr id="6" name="Gerade Verbindung 5"/>
          <p:cNvCxnSpPr/>
          <p:nvPr/>
        </p:nvCxnSpPr>
        <p:spPr>
          <a:xfrm>
            <a:off x="3419872" y="3861048"/>
            <a:ext cx="0" cy="432594"/>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 name="Gerade Verbindung 9"/>
          <p:cNvCxnSpPr/>
          <p:nvPr/>
        </p:nvCxnSpPr>
        <p:spPr>
          <a:xfrm>
            <a:off x="3419872" y="4293642"/>
            <a:ext cx="3384376" cy="0"/>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 name="Gerade Verbindung 11"/>
          <p:cNvCxnSpPr/>
          <p:nvPr/>
        </p:nvCxnSpPr>
        <p:spPr>
          <a:xfrm>
            <a:off x="6804248" y="4293642"/>
            <a:ext cx="0" cy="719534"/>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 name="Gerade Verbindung 13"/>
          <p:cNvCxnSpPr/>
          <p:nvPr/>
        </p:nvCxnSpPr>
        <p:spPr>
          <a:xfrm>
            <a:off x="5796136" y="5008488"/>
            <a:ext cx="1008112" cy="0"/>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9" name="Gerade Verbindung 18"/>
          <p:cNvCxnSpPr/>
          <p:nvPr/>
        </p:nvCxnSpPr>
        <p:spPr>
          <a:xfrm flipV="1">
            <a:off x="6804248" y="2636912"/>
            <a:ext cx="0" cy="1656730"/>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2" name="Gerade Verbindung 21"/>
          <p:cNvCxnSpPr/>
          <p:nvPr/>
        </p:nvCxnSpPr>
        <p:spPr>
          <a:xfrm>
            <a:off x="6660232" y="2636912"/>
            <a:ext cx="144016" cy="0"/>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sp>
        <p:nvSpPr>
          <p:cNvPr id="26" name="Textfeld 25"/>
          <p:cNvSpPr txBox="1"/>
          <p:nvPr/>
        </p:nvSpPr>
        <p:spPr>
          <a:xfrm>
            <a:off x="6578525" y="5065064"/>
            <a:ext cx="1315541" cy="307777"/>
          </a:xfrm>
          <a:prstGeom prst="rect">
            <a:avLst/>
          </a:prstGeom>
          <a:noFill/>
        </p:spPr>
        <p:txBody>
          <a:bodyPr wrap="square" rtlCol="0">
            <a:spAutoFit/>
          </a:bodyPr>
          <a:lstStyle/>
          <a:p>
            <a:r>
              <a:rPr lang="de-DE" sz="1400" dirty="0" smtClean="0">
                <a:solidFill>
                  <a:srgbClr val="FF0000"/>
                </a:solidFill>
              </a:rPr>
              <a:t>Regelgröße x</a:t>
            </a:r>
            <a:endParaRPr lang="de-DE" sz="1400" dirty="0">
              <a:solidFill>
                <a:srgbClr val="FF0000"/>
              </a:solidFill>
            </a:endParaRPr>
          </a:p>
        </p:txBody>
      </p:sp>
      <p:cxnSp>
        <p:nvCxnSpPr>
          <p:cNvPr id="28" name="Gerade Verbindung 27"/>
          <p:cNvCxnSpPr/>
          <p:nvPr/>
        </p:nvCxnSpPr>
        <p:spPr>
          <a:xfrm flipV="1">
            <a:off x="2771800" y="1484784"/>
            <a:ext cx="0" cy="216024"/>
          </a:xfrm>
          <a:prstGeom prst="line">
            <a:avLst/>
          </a:prstGeom>
          <a:ln w="15875">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31" name="Gerade Verbindung 30"/>
          <p:cNvCxnSpPr/>
          <p:nvPr/>
        </p:nvCxnSpPr>
        <p:spPr>
          <a:xfrm>
            <a:off x="2771800" y="1484784"/>
            <a:ext cx="2085950" cy="0"/>
          </a:xfrm>
          <a:prstGeom prst="line">
            <a:avLst/>
          </a:prstGeom>
          <a:ln w="15875">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2049" name="Gerade Verbindung 2048"/>
          <p:cNvCxnSpPr/>
          <p:nvPr/>
        </p:nvCxnSpPr>
        <p:spPr>
          <a:xfrm>
            <a:off x="4857750" y="1484784"/>
            <a:ext cx="0" cy="2689845"/>
          </a:xfrm>
          <a:prstGeom prst="line">
            <a:avLst/>
          </a:prstGeom>
          <a:ln w="15875">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2052" name="Gerade Verbindung 2051"/>
          <p:cNvCxnSpPr/>
          <p:nvPr/>
        </p:nvCxnSpPr>
        <p:spPr>
          <a:xfrm flipH="1">
            <a:off x="2123728" y="4174629"/>
            <a:ext cx="2734022" cy="0"/>
          </a:xfrm>
          <a:prstGeom prst="line">
            <a:avLst/>
          </a:prstGeom>
          <a:ln w="15875">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2054" name="Gerade Verbindung 2053"/>
          <p:cNvCxnSpPr/>
          <p:nvPr/>
        </p:nvCxnSpPr>
        <p:spPr>
          <a:xfrm>
            <a:off x="2123728" y="4174629"/>
            <a:ext cx="0" cy="833859"/>
          </a:xfrm>
          <a:prstGeom prst="line">
            <a:avLst/>
          </a:prstGeom>
          <a:ln w="15875">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2056" name="Gerade Verbindung 2055"/>
          <p:cNvCxnSpPr/>
          <p:nvPr/>
        </p:nvCxnSpPr>
        <p:spPr>
          <a:xfrm>
            <a:off x="2123728" y="5013176"/>
            <a:ext cx="648072" cy="0"/>
          </a:xfrm>
          <a:prstGeom prst="line">
            <a:avLst/>
          </a:prstGeom>
          <a:ln w="15875">
            <a:solidFill>
              <a:srgbClr val="002060"/>
            </a:solidFill>
          </a:ln>
        </p:spPr>
        <p:style>
          <a:lnRef idx="1">
            <a:schemeClr val="accent1"/>
          </a:lnRef>
          <a:fillRef idx="0">
            <a:schemeClr val="accent1"/>
          </a:fillRef>
          <a:effectRef idx="0">
            <a:schemeClr val="accent1"/>
          </a:effectRef>
          <a:fontRef idx="minor">
            <a:schemeClr val="tx1"/>
          </a:fontRef>
        </p:style>
      </p:cxnSp>
      <p:sp>
        <p:nvSpPr>
          <p:cNvPr id="44" name="Textfeld 43"/>
          <p:cNvSpPr txBox="1"/>
          <p:nvPr/>
        </p:nvSpPr>
        <p:spPr>
          <a:xfrm>
            <a:off x="1254865" y="5041585"/>
            <a:ext cx="1200660" cy="307777"/>
          </a:xfrm>
          <a:prstGeom prst="rect">
            <a:avLst/>
          </a:prstGeom>
          <a:noFill/>
        </p:spPr>
        <p:txBody>
          <a:bodyPr wrap="square" rtlCol="0">
            <a:spAutoFit/>
          </a:bodyPr>
          <a:lstStyle/>
          <a:p>
            <a:r>
              <a:rPr lang="de-DE" sz="1400" dirty="0" smtClean="0">
                <a:solidFill>
                  <a:srgbClr val="002060"/>
                </a:solidFill>
              </a:rPr>
              <a:t> Stellgröße y</a:t>
            </a:r>
            <a:endParaRPr lang="de-DE" sz="1400" dirty="0">
              <a:solidFill>
                <a:srgbClr val="002060"/>
              </a:solidFill>
            </a:endParaRPr>
          </a:p>
        </p:txBody>
      </p:sp>
      <p:cxnSp>
        <p:nvCxnSpPr>
          <p:cNvPr id="2071" name="Gerade Verbindung 2070"/>
          <p:cNvCxnSpPr/>
          <p:nvPr/>
        </p:nvCxnSpPr>
        <p:spPr>
          <a:xfrm>
            <a:off x="2915816" y="3861048"/>
            <a:ext cx="0" cy="216297"/>
          </a:xfrm>
          <a:prstGeom prst="line">
            <a:avLst/>
          </a:prstGeom>
          <a:ln w="15875">
            <a:solidFill>
              <a:srgbClr val="33CC33"/>
            </a:solidFill>
          </a:ln>
        </p:spPr>
        <p:style>
          <a:lnRef idx="1">
            <a:schemeClr val="accent1"/>
          </a:lnRef>
          <a:fillRef idx="0">
            <a:schemeClr val="accent1"/>
          </a:fillRef>
          <a:effectRef idx="0">
            <a:schemeClr val="accent1"/>
          </a:effectRef>
          <a:fontRef idx="minor">
            <a:schemeClr val="tx1"/>
          </a:fontRef>
        </p:style>
      </p:cxnSp>
      <p:cxnSp>
        <p:nvCxnSpPr>
          <p:cNvPr id="2073" name="Gerade Verbindung 2072"/>
          <p:cNvCxnSpPr/>
          <p:nvPr/>
        </p:nvCxnSpPr>
        <p:spPr>
          <a:xfrm flipH="1">
            <a:off x="1115616" y="4077345"/>
            <a:ext cx="1800200" cy="0"/>
          </a:xfrm>
          <a:prstGeom prst="line">
            <a:avLst/>
          </a:prstGeom>
          <a:ln w="15875">
            <a:solidFill>
              <a:srgbClr val="33CC33"/>
            </a:solidFill>
          </a:ln>
        </p:spPr>
        <p:style>
          <a:lnRef idx="1">
            <a:schemeClr val="accent1"/>
          </a:lnRef>
          <a:fillRef idx="0">
            <a:schemeClr val="accent1"/>
          </a:fillRef>
          <a:effectRef idx="0">
            <a:schemeClr val="accent1"/>
          </a:effectRef>
          <a:fontRef idx="minor">
            <a:schemeClr val="tx1"/>
          </a:fontRef>
        </p:style>
      </p:cxnSp>
      <p:cxnSp>
        <p:nvCxnSpPr>
          <p:cNvPr id="2075" name="Gerade Verbindung 2074"/>
          <p:cNvCxnSpPr/>
          <p:nvPr/>
        </p:nvCxnSpPr>
        <p:spPr>
          <a:xfrm>
            <a:off x="1115616" y="4077345"/>
            <a:ext cx="0" cy="1655911"/>
          </a:xfrm>
          <a:prstGeom prst="line">
            <a:avLst/>
          </a:prstGeom>
          <a:ln w="15875">
            <a:solidFill>
              <a:srgbClr val="33CC33"/>
            </a:solidFill>
          </a:ln>
        </p:spPr>
        <p:style>
          <a:lnRef idx="1">
            <a:schemeClr val="accent1"/>
          </a:lnRef>
          <a:fillRef idx="0">
            <a:schemeClr val="accent1"/>
          </a:fillRef>
          <a:effectRef idx="0">
            <a:schemeClr val="accent1"/>
          </a:effectRef>
          <a:fontRef idx="minor">
            <a:schemeClr val="tx1"/>
          </a:fontRef>
        </p:style>
      </p:cxnSp>
      <p:cxnSp>
        <p:nvCxnSpPr>
          <p:cNvPr id="2077" name="Gerade Verbindung 2076"/>
          <p:cNvCxnSpPr/>
          <p:nvPr/>
        </p:nvCxnSpPr>
        <p:spPr>
          <a:xfrm>
            <a:off x="1115616" y="5733256"/>
            <a:ext cx="1656184" cy="0"/>
          </a:xfrm>
          <a:prstGeom prst="line">
            <a:avLst/>
          </a:prstGeom>
          <a:ln w="15875">
            <a:solidFill>
              <a:srgbClr val="33CC33"/>
            </a:solidFill>
          </a:ln>
        </p:spPr>
        <p:style>
          <a:lnRef idx="1">
            <a:schemeClr val="accent1"/>
          </a:lnRef>
          <a:fillRef idx="0">
            <a:schemeClr val="accent1"/>
          </a:fillRef>
          <a:effectRef idx="0">
            <a:schemeClr val="accent1"/>
          </a:effectRef>
          <a:fontRef idx="minor">
            <a:schemeClr val="tx1"/>
          </a:fontRef>
        </p:style>
      </p:cxnSp>
      <p:cxnSp>
        <p:nvCxnSpPr>
          <p:cNvPr id="2079" name="Gerade Verbindung 2078"/>
          <p:cNvCxnSpPr/>
          <p:nvPr/>
        </p:nvCxnSpPr>
        <p:spPr>
          <a:xfrm>
            <a:off x="2915816" y="4077345"/>
            <a:ext cx="3960440" cy="0"/>
          </a:xfrm>
          <a:prstGeom prst="line">
            <a:avLst/>
          </a:prstGeom>
          <a:ln w="15875">
            <a:solidFill>
              <a:srgbClr val="33CC33"/>
            </a:solidFill>
          </a:ln>
        </p:spPr>
        <p:style>
          <a:lnRef idx="1">
            <a:schemeClr val="accent1"/>
          </a:lnRef>
          <a:fillRef idx="0">
            <a:schemeClr val="accent1"/>
          </a:fillRef>
          <a:effectRef idx="0">
            <a:schemeClr val="accent1"/>
          </a:effectRef>
          <a:fontRef idx="minor">
            <a:schemeClr val="tx1"/>
          </a:fontRef>
        </p:style>
      </p:cxnSp>
      <p:cxnSp>
        <p:nvCxnSpPr>
          <p:cNvPr id="33" name="Gerade Verbindung 32"/>
          <p:cNvCxnSpPr/>
          <p:nvPr/>
        </p:nvCxnSpPr>
        <p:spPr>
          <a:xfrm flipV="1">
            <a:off x="6876256" y="3487357"/>
            <a:ext cx="0" cy="589988"/>
          </a:xfrm>
          <a:prstGeom prst="line">
            <a:avLst/>
          </a:prstGeom>
          <a:ln w="15875">
            <a:solidFill>
              <a:srgbClr val="33CC33"/>
            </a:solidFill>
          </a:ln>
        </p:spPr>
        <p:style>
          <a:lnRef idx="1">
            <a:schemeClr val="accent1"/>
          </a:lnRef>
          <a:fillRef idx="0">
            <a:schemeClr val="accent1"/>
          </a:fillRef>
          <a:effectRef idx="0">
            <a:schemeClr val="accent1"/>
          </a:effectRef>
          <a:fontRef idx="minor">
            <a:schemeClr val="tx1"/>
          </a:fontRef>
        </p:style>
      </p:cxnSp>
      <p:cxnSp>
        <p:nvCxnSpPr>
          <p:cNvPr id="45" name="Gerade Verbindung 44"/>
          <p:cNvCxnSpPr/>
          <p:nvPr/>
        </p:nvCxnSpPr>
        <p:spPr>
          <a:xfrm flipH="1">
            <a:off x="6660232" y="3487357"/>
            <a:ext cx="216024" cy="0"/>
          </a:xfrm>
          <a:prstGeom prst="line">
            <a:avLst/>
          </a:prstGeom>
          <a:ln w="15875">
            <a:solidFill>
              <a:srgbClr val="33CC33"/>
            </a:solidFill>
          </a:ln>
        </p:spPr>
        <p:style>
          <a:lnRef idx="1">
            <a:schemeClr val="accent1"/>
          </a:lnRef>
          <a:fillRef idx="0">
            <a:schemeClr val="accent1"/>
          </a:fillRef>
          <a:effectRef idx="0">
            <a:schemeClr val="accent1"/>
          </a:effectRef>
          <a:fontRef idx="minor">
            <a:schemeClr val="tx1"/>
          </a:fontRef>
        </p:style>
      </p:cxnSp>
      <p:sp>
        <p:nvSpPr>
          <p:cNvPr id="85" name="Textfeld 84"/>
          <p:cNvSpPr txBox="1"/>
          <p:nvPr/>
        </p:nvSpPr>
        <p:spPr>
          <a:xfrm>
            <a:off x="1221507" y="5733256"/>
            <a:ext cx="1200660" cy="307777"/>
          </a:xfrm>
          <a:prstGeom prst="rect">
            <a:avLst/>
          </a:prstGeom>
          <a:noFill/>
        </p:spPr>
        <p:txBody>
          <a:bodyPr wrap="square" rtlCol="0">
            <a:spAutoFit/>
          </a:bodyPr>
          <a:lstStyle/>
          <a:p>
            <a:r>
              <a:rPr lang="de-DE" sz="1400" dirty="0" smtClean="0">
                <a:solidFill>
                  <a:srgbClr val="002060"/>
                </a:solidFill>
              </a:rPr>
              <a:t>        GND</a:t>
            </a:r>
            <a:endParaRPr lang="de-DE" sz="1400" dirty="0">
              <a:solidFill>
                <a:srgbClr val="002060"/>
              </a:solidFill>
            </a:endParaRPr>
          </a:p>
        </p:txBody>
      </p:sp>
      <p:cxnSp>
        <p:nvCxnSpPr>
          <p:cNvPr id="53" name="Gerade Verbindung mit Pfeil 52"/>
          <p:cNvCxnSpPr>
            <a:stCxn id="44" idx="0"/>
          </p:cNvCxnSpPr>
          <p:nvPr/>
        </p:nvCxnSpPr>
        <p:spPr>
          <a:xfrm flipV="1">
            <a:off x="1855195" y="4797152"/>
            <a:ext cx="268533" cy="244433"/>
          </a:xfrm>
          <a:prstGeom prst="straightConnector1">
            <a:avLst/>
          </a:prstGeom>
          <a:ln w="15875">
            <a:solidFill>
              <a:srgbClr val="002060"/>
            </a:solidFill>
            <a:tailEnd type="arrow"/>
          </a:ln>
        </p:spPr>
        <p:style>
          <a:lnRef idx="1">
            <a:schemeClr val="accent1"/>
          </a:lnRef>
          <a:fillRef idx="0">
            <a:schemeClr val="accent1"/>
          </a:fillRef>
          <a:effectRef idx="0">
            <a:schemeClr val="accent1"/>
          </a:effectRef>
          <a:fontRef idx="minor">
            <a:schemeClr val="tx1"/>
          </a:fontRef>
        </p:style>
      </p:cxnSp>
      <p:cxnSp>
        <p:nvCxnSpPr>
          <p:cNvPr id="55" name="Gerade Verbindung mit Pfeil 54"/>
          <p:cNvCxnSpPr/>
          <p:nvPr/>
        </p:nvCxnSpPr>
        <p:spPr>
          <a:xfrm flipH="1" flipV="1">
            <a:off x="6830554" y="4797152"/>
            <a:ext cx="261726" cy="244433"/>
          </a:xfrm>
          <a:prstGeom prst="straightConnector1">
            <a:avLst/>
          </a:prstGeom>
          <a:ln w="15875">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24205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txBox="1">
            <a:spLocks/>
          </p:cNvSpPr>
          <p:nvPr/>
        </p:nvSpPr>
        <p:spPr>
          <a:xfrm>
            <a:off x="539552" y="260649"/>
            <a:ext cx="6696744" cy="792088"/>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de-DE" sz="1800" dirty="0" smtClean="0">
                <a:latin typeface="Meta Layout" panose="020B0502030000020004" pitchFamily="34" charset="0"/>
              </a:rPr>
              <a:t>Regelungstechnik mit dem ARDUINO und der Software </a:t>
            </a:r>
            <a:r>
              <a:rPr lang="de-DE" sz="1800" dirty="0" err="1" smtClean="0">
                <a:latin typeface="Meta Layout" panose="020B0502030000020004" pitchFamily="34" charset="0"/>
              </a:rPr>
              <a:t>WinFACT</a:t>
            </a:r>
            <a:endParaRPr lang="de-DE" sz="1800" dirty="0">
              <a:latin typeface="Meta Layout" panose="020B0502030000020004" pitchFamily="34" charset="0"/>
            </a:endParaRPr>
          </a:p>
        </p:txBody>
      </p:sp>
      <p:sp>
        <p:nvSpPr>
          <p:cNvPr id="4" name="Textfeld 3"/>
          <p:cNvSpPr txBox="1"/>
          <p:nvPr/>
        </p:nvSpPr>
        <p:spPr>
          <a:xfrm>
            <a:off x="494082" y="1401269"/>
            <a:ext cx="8398397" cy="2800767"/>
          </a:xfrm>
          <a:prstGeom prst="rect">
            <a:avLst/>
          </a:prstGeom>
          <a:noFill/>
        </p:spPr>
        <p:txBody>
          <a:bodyPr wrap="square" rtlCol="0">
            <a:spAutoFit/>
          </a:bodyPr>
          <a:lstStyle/>
          <a:p>
            <a:r>
              <a:rPr lang="de-DE" sz="1600" dirty="0" smtClean="0">
                <a:latin typeface="Meta Layout" panose="020B0502030000020004" pitchFamily="34" charset="0"/>
              </a:rPr>
              <a:t>                          Vorbereitungen für die Kopplung mit dem ARDUINO :</a:t>
            </a:r>
          </a:p>
          <a:p>
            <a:endParaRPr lang="de-DE" sz="1600" dirty="0" smtClean="0">
              <a:latin typeface="Meta Layout" panose="020B0502030000020004" pitchFamily="34" charset="0"/>
            </a:endParaRPr>
          </a:p>
          <a:p>
            <a:pPr marL="342900" indent="-342900">
              <a:buAutoNum type="arabicPeriod"/>
            </a:pPr>
            <a:r>
              <a:rPr lang="de-DE" sz="1600" dirty="0" smtClean="0">
                <a:latin typeface="Meta Layout" panose="020B0502030000020004" pitchFamily="34" charset="0"/>
              </a:rPr>
              <a:t>Download des Treibers für den </a:t>
            </a:r>
            <a:r>
              <a:rPr lang="de-DE" sz="1600" dirty="0" err="1" smtClean="0">
                <a:latin typeface="Meta Layout" panose="020B0502030000020004" pitchFamily="34" charset="0"/>
              </a:rPr>
              <a:t>Labjack</a:t>
            </a:r>
            <a:r>
              <a:rPr lang="de-DE" sz="1600" dirty="0" smtClean="0">
                <a:latin typeface="Meta Layout" panose="020B0502030000020004" pitchFamily="34" charset="0"/>
              </a:rPr>
              <a:t> U12 der Firma Kahlert und Installation.</a:t>
            </a:r>
          </a:p>
          <a:p>
            <a:endParaRPr lang="de-DE" sz="1600" dirty="0" smtClean="0">
              <a:latin typeface="Meta Layout" panose="020B0502030000020004" pitchFamily="34" charset="0"/>
            </a:endParaRPr>
          </a:p>
          <a:p>
            <a:r>
              <a:rPr lang="de-DE" sz="1600" dirty="0" smtClean="0">
                <a:latin typeface="Meta Layout" panose="020B0502030000020004" pitchFamily="34" charset="0"/>
              </a:rPr>
              <a:t>2.    Ist der Treiber installiert, findet man im Userblockbereich das </a:t>
            </a:r>
            <a:r>
              <a:rPr lang="de-DE" sz="1600" dirty="0" err="1" smtClean="0">
                <a:latin typeface="Meta Layout" panose="020B0502030000020004" pitchFamily="34" charset="0"/>
              </a:rPr>
              <a:t>Labjacksymbol</a:t>
            </a:r>
            <a:r>
              <a:rPr lang="de-DE" sz="1600" dirty="0" smtClean="0">
                <a:latin typeface="Meta Layout" panose="020B0502030000020004" pitchFamily="34" charset="0"/>
              </a:rPr>
              <a:t>.</a:t>
            </a:r>
          </a:p>
          <a:p>
            <a:r>
              <a:rPr lang="de-DE" sz="1600" dirty="0">
                <a:latin typeface="Meta Layout" panose="020B0502030000020004" pitchFamily="34" charset="0"/>
              </a:rPr>
              <a:t> </a:t>
            </a:r>
            <a:r>
              <a:rPr lang="de-DE" sz="1600" dirty="0" smtClean="0">
                <a:latin typeface="Meta Layout" panose="020B0502030000020004" pitchFamily="34" charset="0"/>
              </a:rPr>
              <a:t>       Nun kann die Erstellung der Visualisierung mit der Software </a:t>
            </a:r>
            <a:r>
              <a:rPr lang="de-DE" sz="1600" dirty="0" err="1" smtClean="0">
                <a:latin typeface="Meta Layout" panose="020B0502030000020004" pitchFamily="34" charset="0"/>
              </a:rPr>
              <a:t>WinFACT</a:t>
            </a:r>
            <a:r>
              <a:rPr lang="de-DE" sz="1600" dirty="0" smtClean="0">
                <a:latin typeface="Meta Layout" panose="020B0502030000020004" pitchFamily="34" charset="0"/>
              </a:rPr>
              <a:t> (BORIS) beginnen.</a:t>
            </a:r>
          </a:p>
          <a:p>
            <a:endParaRPr lang="de-DE" sz="1600" dirty="0" smtClean="0">
              <a:latin typeface="Meta Layout" panose="020B0502030000020004" pitchFamily="34" charset="0"/>
            </a:endParaRPr>
          </a:p>
          <a:p>
            <a:pPr marL="342900" indent="-342900">
              <a:buAutoNum type="arabicPeriod" startAt="3"/>
            </a:pPr>
            <a:r>
              <a:rPr lang="de-DE" sz="1600" dirty="0" smtClean="0">
                <a:latin typeface="Meta Layout" panose="020B0502030000020004" pitchFamily="34" charset="0"/>
              </a:rPr>
              <a:t>Das fertige Visualisierungsprogramm befindet sich unter dem Namen</a:t>
            </a:r>
          </a:p>
          <a:p>
            <a:r>
              <a:rPr lang="de-DE" sz="1600" dirty="0" smtClean="0">
                <a:latin typeface="Meta Layout" panose="020B0502030000020004" pitchFamily="34" charset="0"/>
              </a:rPr>
              <a:t>       „TICA </a:t>
            </a:r>
            <a:r>
              <a:rPr lang="de-DE" sz="1600" dirty="0">
                <a:latin typeface="Meta Layout" panose="020B0502030000020004" pitchFamily="34" charset="0"/>
              </a:rPr>
              <a:t>01 und </a:t>
            </a:r>
            <a:r>
              <a:rPr lang="de-DE" sz="1600" dirty="0" smtClean="0">
                <a:latin typeface="Meta Layout" panose="020B0502030000020004" pitchFamily="34" charset="0"/>
              </a:rPr>
              <a:t>PID-Regler </a:t>
            </a:r>
            <a:r>
              <a:rPr lang="de-DE" sz="1600" dirty="0">
                <a:latin typeface="Meta Layout" panose="020B0502030000020004" pitchFamily="34" charset="0"/>
              </a:rPr>
              <a:t>mit ARDUINO </a:t>
            </a:r>
            <a:r>
              <a:rPr lang="de-DE" sz="1600" dirty="0" err="1">
                <a:latin typeface="Meta Layout" panose="020B0502030000020004" pitchFamily="34" charset="0"/>
              </a:rPr>
              <a:t>undLabjack</a:t>
            </a:r>
            <a:r>
              <a:rPr lang="de-DE" sz="1600" dirty="0">
                <a:latin typeface="Meta Layout" panose="020B0502030000020004" pitchFamily="34" charset="0"/>
              </a:rPr>
              <a:t> </a:t>
            </a:r>
            <a:r>
              <a:rPr lang="de-DE" sz="1600" dirty="0" smtClean="0">
                <a:latin typeface="Meta Layout" panose="020B0502030000020004" pitchFamily="34" charset="0"/>
              </a:rPr>
              <a:t>U12“ im Anhang dieses Beispiels.</a:t>
            </a:r>
          </a:p>
          <a:p>
            <a:r>
              <a:rPr lang="de-DE" sz="1600" dirty="0" smtClean="0">
                <a:latin typeface="Meta Layout" panose="020B0502030000020004" pitchFamily="34" charset="0"/>
              </a:rPr>
              <a:t> </a:t>
            </a:r>
          </a:p>
          <a:p>
            <a:r>
              <a:rPr lang="de-DE" sz="1600" dirty="0" smtClean="0">
                <a:latin typeface="Meta Layout" panose="020B0502030000020004" pitchFamily="34" charset="0"/>
              </a:rPr>
              <a:t>4.    Das ARDUINO Programm ist ebenfalls beigefügt.</a:t>
            </a:r>
            <a:endParaRPr lang="de-DE" sz="1600" dirty="0">
              <a:latin typeface="Meta Layout" panose="020B0502030000020004" pitchFamily="34" charset="0"/>
            </a:endParaRPr>
          </a:p>
        </p:txBody>
      </p:sp>
    </p:spTree>
    <p:extLst>
      <p:ext uri="{BB962C8B-B14F-4D97-AF65-F5344CB8AC3E}">
        <p14:creationId xmlns:p14="http://schemas.microsoft.com/office/powerpoint/2010/main" val="17156325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fade">
                                      <p:cBhvr>
                                        <p:cTn id="17" dur="500"/>
                                        <p:tgtEl>
                                          <p:spTgt spid="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
                                            <p:txEl>
                                              <p:pRg st="4" end="4"/>
                                            </p:txEl>
                                          </p:spTgt>
                                        </p:tgtEl>
                                        <p:attrNameLst>
                                          <p:attrName>style.visibility</p:attrName>
                                        </p:attrNameLst>
                                      </p:cBhvr>
                                      <p:to>
                                        <p:strVal val="visible"/>
                                      </p:to>
                                    </p:set>
                                    <p:animEffect transition="in" filter="fade">
                                      <p:cBhvr>
                                        <p:cTn id="22" dur="500"/>
                                        <p:tgtEl>
                                          <p:spTgt spid="4">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4">
                                            <p:txEl>
                                              <p:pRg st="5" end="5"/>
                                            </p:txEl>
                                          </p:spTgt>
                                        </p:tgtEl>
                                        <p:attrNameLst>
                                          <p:attrName>style.visibility</p:attrName>
                                        </p:attrNameLst>
                                      </p:cBhvr>
                                      <p:to>
                                        <p:strVal val="visible"/>
                                      </p:to>
                                    </p:set>
                                    <p:animEffect transition="in" filter="fade">
                                      <p:cBhvr>
                                        <p:cTn id="27" dur="500"/>
                                        <p:tgtEl>
                                          <p:spTgt spid="4">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4">
                                            <p:txEl>
                                              <p:pRg st="7" end="7"/>
                                            </p:txEl>
                                          </p:spTgt>
                                        </p:tgtEl>
                                        <p:attrNameLst>
                                          <p:attrName>style.visibility</p:attrName>
                                        </p:attrNameLst>
                                      </p:cBhvr>
                                      <p:to>
                                        <p:strVal val="visible"/>
                                      </p:to>
                                    </p:set>
                                    <p:animEffect transition="in" filter="fade">
                                      <p:cBhvr>
                                        <p:cTn id="32" dur="500"/>
                                        <p:tgtEl>
                                          <p:spTgt spid="4">
                                            <p:txEl>
                                              <p:pRg st="7" end="7"/>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4">
                                            <p:txEl>
                                              <p:pRg st="8" end="8"/>
                                            </p:txEl>
                                          </p:spTgt>
                                        </p:tgtEl>
                                        <p:attrNameLst>
                                          <p:attrName>style.visibility</p:attrName>
                                        </p:attrNameLst>
                                      </p:cBhvr>
                                      <p:to>
                                        <p:strVal val="visible"/>
                                      </p:to>
                                    </p:set>
                                    <p:animEffect transition="in" filter="fade">
                                      <p:cBhvr>
                                        <p:cTn id="37" dur="500"/>
                                        <p:tgtEl>
                                          <p:spTgt spid="4">
                                            <p:txEl>
                                              <p:pRg st="8" end="8"/>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4">
                                            <p:txEl>
                                              <p:pRg st="9" end="9"/>
                                            </p:txEl>
                                          </p:spTgt>
                                        </p:tgtEl>
                                        <p:attrNameLst>
                                          <p:attrName>style.visibility</p:attrName>
                                        </p:attrNameLst>
                                      </p:cBhvr>
                                      <p:to>
                                        <p:strVal val="visible"/>
                                      </p:to>
                                    </p:set>
                                    <p:animEffect transition="in" filter="fade">
                                      <p:cBhvr>
                                        <p:cTn id="42" dur="500"/>
                                        <p:tgtEl>
                                          <p:spTgt spid="4">
                                            <p:txEl>
                                              <p:pRg st="9" end="9"/>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4">
                                            <p:txEl>
                                              <p:pRg st="10" end="10"/>
                                            </p:txEl>
                                          </p:spTgt>
                                        </p:tgtEl>
                                        <p:attrNameLst>
                                          <p:attrName>style.visibility</p:attrName>
                                        </p:attrNameLst>
                                      </p:cBhvr>
                                      <p:to>
                                        <p:strVal val="visible"/>
                                      </p:to>
                                    </p:set>
                                    <p:animEffect transition="in" filter="fade">
                                      <p:cBhvr>
                                        <p:cTn id="47" dur="500"/>
                                        <p:tgtEl>
                                          <p:spTgt spid="4">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txBox="1">
            <a:spLocks/>
          </p:cNvSpPr>
          <p:nvPr/>
        </p:nvSpPr>
        <p:spPr>
          <a:xfrm>
            <a:off x="971600" y="260649"/>
            <a:ext cx="6696744" cy="792088"/>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de-DE" sz="1800" dirty="0" smtClean="0">
                <a:latin typeface="Meta Layout" panose="020B0502030000020004" pitchFamily="34" charset="0"/>
              </a:rPr>
              <a:t> Regelungstechnik mit dem ARDUINO und der Software </a:t>
            </a:r>
            <a:r>
              <a:rPr lang="de-DE" sz="1800" dirty="0" err="1" smtClean="0">
                <a:latin typeface="Meta Layout" panose="020B0502030000020004" pitchFamily="34" charset="0"/>
              </a:rPr>
              <a:t>WinFACT</a:t>
            </a:r>
            <a:endParaRPr lang="de-DE" sz="1800" dirty="0">
              <a:latin typeface="Meta Layout" panose="020B0502030000020004" pitchFamily="34" charset="0"/>
            </a:endParaRPr>
          </a:p>
        </p:txBody>
      </p:sp>
      <p:sp>
        <p:nvSpPr>
          <p:cNvPr id="3" name="Textfeld 2"/>
          <p:cNvSpPr txBox="1"/>
          <p:nvPr/>
        </p:nvSpPr>
        <p:spPr>
          <a:xfrm>
            <a:off x="835446" y="656693"/>
            <a:ext cx="7769002" cy="2031325"/>
          </a:xfrm>
          <a:prstGeom prst="rect">
            <a:avLst/>
          </a:prstGeom>
          <a:noFill/>
        </p:spPr>
        <p:txBody>
          <a:bodyPr wrap="square" rtlCol="0">
            <a:spAutoFit/>
          </a:bodyPr>
          <a:lstStyle/>
          <a:p>
            <a:r>
              <a:rPr lang="de-DE" sz="1400" dirty="0" smtClean="0">
                <a:latin typeface="Meta Office" panose="020B0502040000020004" pitchFamily="34" charset="0"/>
              </a:rPr>
              <a:t>         </a:t>
            </a:r>
          </a:p>
          <a:p>
            <a:r>
              <a:rPr lang="de-DE" sz="1400" dirty="0">
                <a:latin typeface="Meta Office" panose="020B0502040000020004" pitchFamily="34" charset="0"/>
              </a:rPr>
              <a:t> </a:t>
            </a:r>
            <a:r>
              <a:rPr lang="de-DE" sz="1400" dirty="0" smtClean="0">
                <a:latin typeface="Meta Office" panose="020B0502040000020004" pitchFamily="34" charset="0"/>
              </a:rPr>
              <a:t>        Im folgenden stelle ich die </a:t>
            </a:r>
            <a:r>
              <a:rPr lang="de-DE" sz="1400" dirty="0" err="1" smtClean="0">
                <a:latin typeface="Meta Office" panose="020B0502040000020004" pitchFamily="34" charset="0"/>
              </a:rPr>
              <a:t>WinFACT</a:t>
            </a:r>
            <a:r>
              <a:rPr lang="de-DE" sz="1400" dirty="0" smtClean="0">
                <a:latin typeface="Meta Office" panose="020B0502040000020004" pitchFamily="34" charset="0"/>
              </a:rPr>
              <a:t> Struktur und das ARDUINO Programm vor..</a:t>
            </a:r>
          </a:p>
          <a:p>
            <a:endParaRPr lang="de-DE" sz="1400" dirty="0" smtClean="0">
              <a:latin typeface="Meta Office" panose="020B0502040000020004" pitchFamily="34" charset="0"/>
            </a:endParaRPr>
          </a:p>
          <a:p>
            <a:r>
              <a:rPr lang="de-DE" sz="1400" dirty="0">
                <a:latin typeface="Meta Office" panose="020B0502040000020004" pitchFamily="34" charset="0"/>
              </a:rPr>
              <a:t> </a:t>
            </a:r>
            <a:r>
              <a:rPr lang="de-DE" sz="1400" dirty="0" smtClean="0">
                <a:latin typeface="Meta Office" panose="020B0502040000020004" pitchFamily="34" charset="0"/>
              </a:rPr>
              <a:t>        Im nachstehenden Blockschaltbild erkennt man die Struktur des </a:t>
            </a:r>
            <a:r>
              <a:rPr lang="de-DE" sz="1400" dirty="0" err="1" smtClean="0">
                <a:latin typeface="Meta Office" panose="020B0502040000020004" pitchFamily="34" charset="0"/>
              </a:rPr>
              <a:t>WinFACT</a:t>
            </a:r>
            <a:r>
              <a:rPr lang="de-DE" sz="1400" dirty="0" smtClean="0">
                <a:latin typeface="Meta Office" panose="020B0502040000020004" pitchFamily="34" charset="0"/>
              </a:rPr>
              <a:t> </a:t>
            </a:r>
            <a:r>
              <a:rPr lang="de-DE" sz="1400" dirty="0">
                <a:latin typeface="Meta Office" panose="020B0502040000020004" pitchFamily="34" charset="0"/>
              </a:rPr>
              <a:t> </a:t>
            </a:r>
            <a:r>
              <a:rPr lang="de-DE" sz="1400" dirty="0" smtClean="0">
                <a:latin typeface="Meta Office" panose="020B0502040000020004" pitchFamily="34" charset="0"/>
              </a:rPr>
              <a:t>Programmes :</a:t>
            </a:r>
          </a:p>
          <a:p>
            <a:endParaRPr lang="de-DE" sz="1400" dirty="0">
              <a:latin typeface="Meta Office" panose="020B0502040000020004" pitchFamily="34" charset="0"/>
            </a:endParaRPr>
          </a:p>
          <a:p>
            <a:r>
              <a:rPr lang="de-DE" sz="1400" dirty="0" smtClean="0">
                <a:latin typeface="Meta Office" panose="020B0502040000020004" pitchFamily="34" charset="0"/>
              </a:rPr>
              <a:t>	</a:t>
            </a:r>
          </a:p>
          <a:p>
            <a:endParaRPr lang="de-DE" sz="1400" dirty="0" smtClean="0">
              <a:latin typeface="Meta Office" panose="020B0502040000020004" pitchFamily="34" charset="0"/>
            </a:endParaRPr>
          </a:p>
          <a:p>
            <a:r>
              <a:rPr lang="de-DE" sz="1400" dirty="0" smtClean="0">
                <a:latin typeface="Meta Office" panose="020B0502040000020004" pitchFamily="34" charset="0"/>
              </a:rPr>
              <a:t>         </a:t>
            </a:r>
          </a:p>
          <a:p>
            <a:r>
              <a:rPr lang="de-DE" sz="1400" dirty="0">
                <a:latin typeface="Meta Office" panose="020B0502040000020004" pitchFamily="34" charset="0"/>
              </a:rPr>
              <a:t> </a:t>
            </a:r>
            <a:r>
              <a:rPr lang="de-DE" sz="1400" dirty="0" smtClean="0">
                <a:latin typeface="Meta Office" panose="020B0502040000020004" pitchFamily="34" charset="0"/>
              </a:rPr>
              <a:t>        </a:t>
            </a:r>
          </a:p>
        </p:txBody>
      </p:sp>
      <p:pic>
        <p:nvPicPr>
          <p:cNvPr id="5" name="Grafik 4"/>
          <p:cNvPicPr/>
          <p:nvPr/>
        </p:nvPicPr>
        <p:blipFill>
          <a:blip r:embed="rId2"/>
          <a:stretch>
            <a:fillRect/>
          </a:stretch>
        </p:blipFill>
        <p:spPr>
          <a:xfrm>
            <a:off x="1691640" y="1988840"/>
            <a:ext cx="5760720" cy="3600450"/>
          </a:xfrm>
          <a:prstGeom prst="rect">
            <a:avLst/>
          </a:prstGeom>
        </p:spPr>
      </p:pic>
    </p:spTree>
    <p:extLst>
      <p:ext uri="{BB962C8B-B14F-4D97-AF65-F5344CB8AC3E}">
        <p14:creationId xmlns:p14="http://schemas.microsoft.com/office/powerpoint/2010/main" val="42780573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txBox="1">
            <a:spLocks/>
          </p:cNvSpPr>
          <p:nvPr/>
        </p:nvSpPr>
        <p:spPr>
          <a:xfrm>
            <a:off x="539552" y="260649"/>
            <a:ext cx="6696744" cy="792088"/>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de-DE" sz="1800" dirty="0" smtClean="0">
                <a:latin typeface="Meta Layout" panose="020B0502030000020004" pitchFamily="34" charset="0"/>
              </a:rPr>
              <a:t>Regelungstechnik mit dem ARDUINO und der Software </a:t>
            </a:r>
            <a:r>
              <a:rPr lang="de-DE" sz="1800" dirty="0" err="1" smtClean="0">
                <a:latin typeface="Meta Layout" panose="020B0502030000020004" pitchFamily="34" charset="0"/>
              </a:rPr>
              <a:t>WinFACT</a:t>
            </a:r>
            <a:endParaRPr lang="de-DE" sz="1800" dirty="0">
              <a:latin typeface="Meta Layout" panose="020B0502030000020004" pitchFamily="34" charset="0"/>
            </a:endParaRPr>
          </a:p>
        </p:txBody>
      </p:sp>
      <p:sp>
        <p:nvSpPr>
          <p:cNvPr id="4" name="Rechteck 3"/>
          <p:cNvSpPr/>
          <p:nvPr/>
        </p:nvSpPr>
        <p:spPr>
          <a:xfrm>
            <a:off x="755576" y="760349"/>
            <a:ext cx="7920880" cy="2800767"/>
          </a:xfrm>
          <a:prstGeom prst="rect">
            <a:avLst/>
          </a:prstGeom>
        </p:spPr>
        <p:txBody>
          <a:bodyPr wrap="square">
            <a:spAutoFit/>
          </a:bodyPr>
          <a:lstStyle/>
          <a:p>
            <a:r>
              <a:rPr lang="de-DE" sz="1600" dirty="0" smtClean="0">
                <a:latin typeface="Meta Layout" panose="020B0502030000020004" pitchFamily="34" charset="0"/>
              </a:rPr>
              <a:t>Erläuterungen zum Blockschaltbild :</a:t>
            </a:r>
          </a:p>
          <a:p>
            <a:endParaRPr lang="de-DE" sz="1600" b="1" dirty="0">
              <a:solidFill>
                <a:srgbClr val="FF0000"/>
              </a:solidFill>
              <a:latin typeface="Meta Layout" panose="020B0502030000020004" pitchFamily="34" charset="0"/>
            </a:endParaRPr>
          </a:p>
          <a:p>
            <a:r>
              <a:rPr lang="de-DE" sz="1600" dirty="0" smtClean="0">
                <a:latin typeface="Meta Layout" panose="020B0502030000020004" pitchFamily="34" charset="0"/>
              </a:rPr>
              <a:t>Am Eingang AI0 (1) des </a:t>
            </a:r>
            <a:r>
              <a:rPr lang="de-DE" sz="1600" dirty="0" err="1" smtClean="0">
                <a:latin typeface="Meta Layout" panose="020B0502030000020004" pitchFamily="34" charset="0"/>
              </a:rPr>
              <a:t>Labjack</a:t>
            </a:r>
            <a:r>
              <a:rPr lang="de-DE" sz="1600" dirty="0" smtClean="0">
                <a:latin typeface="Meta Layout" panose="020B0502030000020004" pitchFamily="34" charset="0"/>
              </a:rPr>
              <a:t> ist die Regelgröße x angeschlossen. Die Normierung auf 100 entspricht der Dampftemperaturregelung. </a:t>
            </a:r>
          </a:p>
          <a:p>
            <a:r>
              <a:rPr lang="de-DE" sz="1600" dirty="0" smtClean="0">
                <a:latin typeface="Meta Layout" panose="020B0502030000020004" pitchFamily="34" charset="0"/>
              </a:rPr>
              <a:t>Als Visualisierungselemente dienen hier x-t Schreiber, </a:t>
            </a:r>
            <a:r>
              <a:rPr lang="de-DE" sz="1600" dirty="0" err="1" smtClean="0">
                <a:latin typeface="Meta Layout" panose="020B0502030000020004" pitchFamily="34" charset="0"/>
              </a:rPr>
              <a:t>Bargraph</a:t>
            </a:r>
            <a:r>
              <a:rPr lang="de-DE" sz="1600" dirty="0" smtClean="0">
                <a:latin typeface="Meta Layout" panose="020B0502030000020004" pitchFamily="34" charset="0"/>
              </a:rPr>
              <a:t> und Zeigerinstrument.</a:t>
            </a:r>
          </a:p>
          <a:p>
            <a:r>
              <a:rPr lang="de-DE" sz="1600" dirty="0" smtClean="0">
                <a:latin typeface="Meta Layout" panose="020B0502030000020004" pitchFamily="34" charset="0"/>
              </a:rPr>
              <a:t>Die aktuell im ARDUINO eingestellte Führungsgröße kann über die Konstante w angepasst werden. </a:t>
            </a:r>
          </a:p>
          <a:p>
            <a:r>
              <a:rPr lang="de-DE" sz="1600" dirty="0" smtClean="0">
                <a:latin typeface="Meta Layout" panose="020B0502030000020004" pitchFamily="34" charset="0"/>
              </a:rPr>
              <a:t>Das Beispiel kann nun individuell verändert werden.</a:t>
            </a:r>
          </a:p>
          <a:p>
            <a:endParaRPr lang="de-DE" sz="1600" dirty="0">
              <a:latin typeface="Meta Layout" panose="020B0502030000020004" pitchFamily="34" charset="0"/>
            </a:endParaRPr>
          </a:p>
          <a:p>
            <a:r>
              <a:rPr lang="de-DE" sz="1600" dirty="0" smtClean="0">
                <a:latin typeface="Meta Layout" panose="020B0502030000020004" pitchFamily="34" charset="0"/>
              </a:rPr>
              <a:t>Visualisierung der Regelung :</a:t>
            </a:r>
            <a:endParaRPr lang="de-DE" sz="1600" dirty="0">
              <a:latin typeface="Meta Layout" panose="020B0502030000020004" pitchFamily="34" charset="0"/>
            </a:endParaRPr>
          </a:p>
          <a:p>
            <a:r>
              <a:rPr lang="de-DE" sz="1600" dirty="0" smtClean="0">
                <a:latin typeface="Meta Layout" panose="020B0502030000020004" pitchFamily="34" charset="0"/>
              </a:rPr>
              <a:t>  </a:t>
            </a:r>
            <a:endParaRPr lang="de-DE" sz="1600" dirty="0">
              <a:latin typeface="Meta Layout" panose="020B0502030000020004" pitchFamily="34" charset="0"/>
            </a:endParaRPr>
          </a:p>
        </p:txBody>
      </p:sp>
      <p:pic>
        <p:nvPicPr>
          <p:cNvPr id="7" name="Grafik 6"/>
          <p:cNvPicPr/>
          <p:nvPr/>
        </p:nvPicPr>
        <p:blipFill>
          <a:blip r:embed="rId2"/>
          <a:stretch>
            <a:fillRect/>
          </a:stretch>
        </p:blipFill>
        <p:spPr>
          <a:xfrm>
            <a:off x="1835656" y="3284984"/>
            <a:ext cx="5760720" cy="3468266"/>
          </a:xfrm>
          <a:prstGeom prst="rect">
            <a:avLst/>
          </a:prstGeom>
        </p:spPr>
      </p:pic>
    </p:spTree>
    <p:extLst>
      <p:ext uri="{BB962C8B-B14F-4D97-AF65-F5344CB8AC3E}">
        <p14:creationId xmlns:p14="http://schemas.microsoft.com/office/powerpoint/2010/main" val="6828458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fade">
                                      <p:cBhvr>
                                        <p:cTn id="17" dur="500"/>
                                        <p:tgtEl>
                                          <p:spTgt spid="4">
                                            <p:txEl>
                                              <p:pRg st="2" end="2"/>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4">
                                            <p:txEl>
                                              <p:pRg st="3" end="3"/>
                                            </p:txEl>
                                          </p:spTgt>
                                        </p:tgtEl>
                                        <p:attrNameLst>
                                          <p:attrName>style.visibility</p:attrName>
                                        </p:attrNameLst>
                                      </p:cBhvr>
                                      <p:to>
                                        <p:strVal val="visible"/>
                                      </p:to>
                                    </p:set>
                                    <p:animEffect transition="in" filter="fade">
                                      <p:cBhvr>
                                        <p:cTn id="20" dur="500"/>
                                        <p:tgtEl>
                                          <p:spTgt spid="4">
                                            <p:txEl>
                                              <p:pRg st="3" end="3"/>
                                            </p:txEl>
                                          </p:spTgt>
                                        </p:tgtEl>
                                      </p:cBhvr>
                                    </p:animEffect>
                                  </p:childTnLst>
                                </p:cTn>
                              </p:par>
                              <p:par>
                                <p:cTn id="21" presetID="10" presetClass="entr" presetSubtype="0" fill="hold" nodeType="with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animEffect transition="in" filter="fade">
                                      <p:cBhvr>
                                        <p:cTn id="23" dur="500"/>
                                        <p:tgtEl>
                                          <p:spTgt spid="4">
                                            <p:txEl>
                                              <p:pRg st="4" end="4"/>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4">
                                            <p:txEl>
                                              <p:pRg st="5" end="5"/>
                                            </p:txEl>
                                          </p:spTgt>
                                        </p:tgtEl>
                                        <p:attrNameLst>
                                          <p:attrName>style.visibility</p:attrName>
                                        </p:attrNameLst>
                                      </p:cBhvr>
                                      <p:to>
                                        <p:strVal val="visible"/>
                                      </p:to>
                                    </p:set>
                                    <p:animEffect transition="in" filter="fade">
                                      <p:cBhvr>
                                        <p:cTn id="26" dur="500"/>
                                        <p:tgtEl>
                                          <p:spTgt spid="4">
                                            <p:txEl>
                                              <p:pRg st="5" end="5"/>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4">
                                            <p:txEl>
                                              <p:pRg st="7" end="7"/>
                                            </p:txEl>
                                          </p:spTgt>
                                        </p:tgtEl>
                                        <p:attrNameLst>
                                          <p:attrName>style.visibility</p:attrName>
                                        </p:attrNameLst>
                                      </p:cBhvr>
                                      <p:to>
                                        <p:strVal val="visible"/>
                                      </p:to>
                                    </p:set>
                                    <p:animEffect transition="in" filter="fade">
                                      <p:cBhvr>
                                        <p:cTn id="31" dur="500"/>
                                        <p:tgtEl>
                                          <p:spTgt spid="4">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txBox="1">
            <a:spLocks/>
          </p:cNvSpPr>
          <p:nvPr/>
        </p:nvSpPr>
        <p:spPr>
          <a:xfrm>
            <a:off x="539552" y="260649"/>
            <a:ext cx="6696744" cy="504055"/>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de-DE" sz="1800" dirty="0" smtClean="0">
                <a:latin typeface="Meta Layout" panose="020B0502030000020004" pitchFamily="34" charset="0"/>
              </a:rPr>
              <a:t>Regelungstechnik mit dem ARDUINO und der Software </a:t>
            </a:r>
            <a:r>
              <a:rPr lang="de-DE" sz="1800" dirty="0" err="1" smtClean="0">
                <a:latin typeface="Meta Layout" panose="020B0502030000020004" pitchFamily="34" charset="0"/>
              </a:rPr>
              <a:t>WinFACT</a:t>
            </a:r>
            <a:endParaRPr lang="de-DE" sz="1800" dirty="0">
              <a:latin typeface="Meta Layout" panose="020B0502030000020004" pitchFamily="34" charset="0"/>
            </a:endParaRPr>
          </a:p>
        </p:txBody>
      </p:sp>
      <p:sp>
        <p:nvSpPr>
          <p:cNvPr id="3" name="Textfeld 2"/>
          <p:cNvSpPr txBox="1"/>
          <p:nvPr/>
        </p:nvSpPr>
        <p:spPr>
          <a:xfrm>
            <a:off x="755576" y="783955"/>
            <a:ext cx="2988332" cy="369332"/>
          </a:xfrm>
          <a:prstGeom prst="rect">
            <a:avLst/>
          </a:prstGeom>
          <a:noFill/>
        </p:spPr>
        <p:txBody>
          <a:bodyPr wrap="square" rtlCol="0">
            <a:spAutoFit/>
          </a:bodyPr>
          <a:lstStyle/>
          <a:p>
            <a:r>
              <a:rPr lang="de-DE" dirty="0" smtClean="0">
                <a:latin typeface="Meta Layout" panose="020B0502030000020004" pitchFamily="34" charset="0"/>
              </a:rPr>
              <a:t>Das ARDUINO Programm :</a:t>
            </a:r>
            <a:endParaRPr lang="de-DE" dirty="0">
              <a:latin typeface="Meta Layout" panose="020B0502030000020004" pitchFamily="34" charset="0"/>
            </a:endParaRPr>
          </a:p>
        </p:txBody>
      </p:sp>
      <p:sp>
        <p:nvSpPr>
          <p:cNvPr id="4" name="Rechteck 3"/>
          <p:cNvSpPr/>
          <p:nvPr/>
        </p:nvSpPr>
        <p:spPr>
          <a:xfrm>
            <a:off x="179512" y="1196752"/>
            <a:ext cx="8568952" cy="5478423"/>
          </a:xfrm>
          <a:prstGeom prst="rect">
            <a:avLst/>
          </a:prstGeom>
        </p:spPr>
        <p:txBody>
          <a:bodyPr wrap="square">
            <a:spAutoFit/>
          </a:bodyPr>
          <a:lstStyle/>
          <a:p>
            <a:r>
              <a:rPr lang="de-DE" sz="1400" dirty="0">
                <a:latin typeface="Meta Layout" panose="020B0502030000020004" pitchFamily="34" charset="0"/>
              </a:rPr>
              <a:t>#</a:t>
            </a:r>
            <a:r>
              <a:rPr lang="de-DE" sz="1400" dirty="0" err="1">
                <a:latin typeface="Meta Layout" panose="020B0502030000020004" pitchFamily="34" charset="0"/>
              </a:rPr>
              <a:t>include</a:t>
            </a:r>
            <a:r>
              <a:rPr lang="de-DE" sz="1400" dirty="0">
                <a:latin typeface="Meta Layout" panose="020B0502030000020004" pitchFamily="34" charset="0"/>
              </a:rPr>
              <a:t> &lt;PID_v2.h&gt; // PID Regler aus einer Bibliothek</a:t>
            </a:r>
          </a:p>
          <a:p>
            <a:endParaRPr lang="de-DE" sz="1400" dirty="0">
              <a:latin typeface="Meta Layout" panose="020B0502030000020004" pitchFamily="34" charset="0"/>
            </a:endParaRPr>
          </a:p>
          <a:p>
            <a:r>
              <a:rPr lang="de-DE" sz="1400" dirty="0">
                <a:latin typeface="Meta Layout" panose="020B0502030000020004" pitchFamily="34" charset="0"/>
              </a:rPr>
              <a:t>#</a:t>
            </a:r>
            <a:r>
              <a:rPr lang="de-DE" sz="1400" dirty="0" err="1">
                <a:latin typeface="Meta Layout" panose="020B0502030000020004" pitchFamily="34" charset="0"/>
              </a:rPr>
              <a:t>define</a:t>
            </a:r>
            <a:r>
              <a:rPr lang="de-DE" sz="1400" dirty="0">
                <a:latin typeface="Meta Layout" panose="020B0502030000020004" pitchFamily="34" charset="0"/>
              </a:rPr>
              <a:t> PIN_INPUT 0  </a:t>
            </a:r>
            <a:r>
              <a:rPr lang="de-DE" sz="1400" dirty="0" smtClean="0">
                <a:latin typeface="Meta Layout" panose="020B0502030000020004" pitchFamily="34" charset="0"/>
              </a:rPr>
              <a:t>    // </a:t>
            </a:r>
            <a:r>
              <a:rPr lang="de-DE" sz="1400" dirty="0">
                <a:latin typeface="Meta Layout" panose="020B0502030000020004" pitchFamily="34" charset="0"/>
              </a:rPr>
              <a:t>Festlegung des Eingangs für die Regelgröße x</a:t>
            </a:r>
          </a:p>
          <a:p>
            <a:r>
              <a:rPr lang="de-DE" sz="1400" dirty="0">
                <a:latin typeface="Meta Layout" panose="020B0502030000020004" pitchFamily="34" charset="0"/>
              </a:rPr>
              <a:t>#</a:t>
            </a:r>
            <a:r>
              <a:rPr lang="de-DE" sz="1400" dirty="0" err="1">
                <a:latin typeface="Meta Layout" panose="020B0502030000020004" pitchFamily="34" charset="0"/>
              </a:rPr>
              <a:t>define</a:t>
            </a:r>
            <a:r>
              <a:rPr lang="de-DE" sz="1400" dirty="0">
                <a:latin typeface="Meta Layout" panose="020B0502030000020004" pitchFamily="34" charset="0"/>
              </a:rPr>
              <a:t> PIN_OUTPUT 9 // </a:t>
            </a:r>
            <a:r>
              <a:rPr lang="de-DE" sz="1400" dirty="0" smtClean="0">
                <a:latin typeface="Meta Layout" panose="020B0502030000020004" pitchFamily="34" charset="0"/>
              </a:rPr>
              <a:t> Festlegung </a:t>
            </a:r>
            <a:r>
              <a:rPr lang="de-DE" sz="1400" dirty="0">
                <a:latin typeface="Meta Layout" panose="020B0502030000020004" pitchFamily="34" charset="0"/>
              </a:rPr>
              <a:t>des Ausgangs für die Stellgröße y</a:t>
            </a:r>
          </a:p>
          <a:p>
            <a:endParaRPr lang="de-DE" sz="1400" dirty="0">
              <a:latin typeface="Meta Layout" panose="020B0502030000020004" pitchFamily="34" charset="0"/>
            </a:endParaRPr>
          </a:p>
          <a:p>
            <a:r>
              <a:rPr lang="de-DE" sz="1400" dirty="0">
                <a:latin typeface="Meta Layout" panose="020B0502030000020004" pitchFamily="34" charset="0"/>
              </a:rPr>
              <a:t>// Festlegung der </a:t>
            </a:r>
            <a:r>
              <a:rPr lang="de-DE" sz="1400" dirty="0" err="1">
                <a:latin typeface="Meta Layout" panose="020B0502030000020004" pitchFamily="34" charset="0"/>
              </a:rPr>
              <a:t>Reglerparameter</a:t>
            </a:r>
            <a:endParaRPr lang="de-DE" sz="1400" dirty="0">
              <a:latin typeface="Meta Layout" panose="020B0502030000020004" pitchFamily="34" charset="0"/>
            </a:endParaRPr>
          </a:p>
          <a:p>
            <a:r>
              <a:rPr lang="de-DE" sz="1400" dirty="0">
                <a:latin typeface="Meta Layout" panose="020B0502030000020004" pitchFamily="34" charset="0"/>
              </a:rPr>
              <a:t>double Kp = 1, </a:t>
            </a:r>
            <a:r>
              <a:rPr lang="de-DE" sz="1400" dirty="0" err="1">
                <a:latin typeface="Meta Layout" panose="020B0502030000020004" pitchFamily="34" charset="0"/>
              </a:rPr>
              <a:t>Ki</a:t>
            </a:r>
            <a:r>
              <a:rPr lang="de-DE" sz="1400" dirty="0">
                <a:latin typeface="Meta Layout" panose="020B0502030000020004" pitchFamily="34" charset="0"/>
              </a:rPr>
              <a:t> = 1, </a:t>
            </a:r>
            <a:r>
              <a:rPr lang="de-DE" sz="1400" dirty="0" err="1">
                <a:latin typeface="Meta Layout" panose="020B0502030000020004" pitchFamily="34" charset="0"/>
              </a:rPr>
              <a:t>Kd</a:t>
            </a:r>
            <a:r>
              <a:rPr lang="de-DE" sz="1400" dirty="0">
                <a:latin typeface="Meta Layout" panose="020B0502030000020004" pitchFamily="34" charset="0"/>
              </a:rPr>
              <a:t> = 3;</a:t>
            </a:r>
          </a:p>
          <a:p>
            <a:r>
              <a:rPr lang="de-DE" sz="1400" dirty="0">
                <a:latin typeface="Meta Layout" panose="020B0502030000020004" pitchFamily="34" charset="0"/>
              </a:rPr>
              <a:t>PID_v2 </a:t>
            </a:r>
            <a:r>
              <a:rPr lang="de-DE" sz="1400" dirty="0" err="1">
                <a:latin typeface="Meta Layout" panose="020B0502030000020004" pitchFamily="34" charset="0"/>
              </a:rPr>
              <a:t>myPID</a:t>
            </a:r>
            <a:r>
              <a:rPr lang="de-DE" sz="1400" dirty="0">
                <a:latin typeface="Meta Layout" panose="020B0502030000020004" pitchFamily="34" charset="0"/>
              </a:rPr>
              <a:t>(Kp, </a:t>
            </a:r>
            <a:r>
              <a:rPr lang="de-DE" sz="1400" dirty="0" err="1">
                <a:latin typeface="Meta Layout" panose="020B0502030000020004" pitchFamily="34" charset="0"/>
              </a:rPr>
              <a:t>Ki</a:t>
            </a:r>
            <a:r>
              <a:rPr lang="de-DE" sz="1400" dirty="0">
                <a:latin typeface="Meta Layout" panose="020B0502030000020004" pitchFamily="34" charset="0"/>
              </a:rPr>
              <a:t>, </a:t>
            </a:r>
            <a:r>
              <a:rPr lang="de-DE" sz="1400" dirty="0" err="1">
                <a:latin typeface="Meta Layout" panose="020B0502030000020004" pitchFamily="34" charset="0"/>
              </a:rPr>
              <a:t>Kd</a:t>
            </a:r>
            <a:r>
              <a:rPr lang="de-DE" sz="1400" dirty="0">
                <a:latin typeface="Meta Layout" panose="020B0502030000020004" pitchFamily="34" charset="0"/>
              </a:rPr>
              <a:t>, PID::</a:t>
            </a:r>
            <a:r>
              <a:rPr lang="de-DE" sz="1400" dirty="0" err="1">
                <a:latin typeface="Meta Layout" panose="020B0502030000020004" pitchFamily="34" charset="0"/>
              </a:rPr>
              <a:t>Direct</a:t>
            </a:r>
            <a:r>
              <a:rPr lang="de-DE" sz="1400" dirty="0">
                <a:latin typeface="Meta Layout" panose="020B0502030000020004" pitchFamily="34" charset="0"/>
              </a:rPr>
              <a:t>);</a:t>
            </a:r>
          </a:p>
          <a:p>
            <a:endParaRPr lang="de-DE" sz="1400" dirty="0">
              <a:latin typeface="Meta Layout" panose="020B0502030000020004" pitchFamily="34" charset="0"/>
            </a:endParaRPr>
          </a:p>
          <a:p>
            <a:r>
              <a:rPr lang="de-DE" sz="1400" dirty="0" err="1">
                <a:latin typeface="Meta Layout" panose="020B0502030000020004" pitchFamily="34" charset="0"/>
              </a:rPr>
              <a:t>void</a:t>
            </a:r>
            <a:r>
              <a:rPr lang="de-DE" sz="1400" dirty="0">
                <a:latin typeface="Meta Layout" panose="020B0502030000020004" pitchFamily="34" charset="0"/>
              </a:rPr>
              <a:t> </a:t>
            </a:r>
            <a:r>
              <a:rPr lang="de-DE" sz="1400" dirty="0" err="1">
                <a:latin typeface="Meta Layout" panose="020B0502030000020004" pitchFamily="34" charset="0"/>
              </a:rPr>
              <a:t>setup</a:t>
            </a:r>
            <a:r>
              <a:rPr lang="de-DE" sz="1400" dirty="0">
                <a:latin typeface="Meta Layout" panose="020B0502030000020004" pitchFamily="34" charset="0"/>
              </a:rPr>
              <a:t>() {</a:t>
            </a:r>
          </a:p>
          <a:p>
            <a:r>
              <a:rPr lang="de-DE" sz="1400" dirty="0">
                <a:latin typeface="Meta Layout" panose="020B0502030000020004" pitchFamily="34" charset="0"/>
              </a:rPr>
              <a:t>  </a:t>
            </a:r>
            <a:r>
              <a:rPr lang="de-DE" sz="1400" dirty="0" err="1">
                <a:latin typeface="Meta Layout" panose="020B0502030000020004" pitchFamily="34" charset="0"/>
              </a:rPr>
              <a:t>Serial.begin</a:t>
            </a:r>
            <a:r>
              <a:rPr lang="de-DE" sz="1400" dirty="0">
                <a:latin typeface="Meta Layout" panose="020B0502030000020004" pitchFamily="34" charset="0"/>
              </a:rPr>
              <a:t>(9600);   </a:t>
            </a:r>
            <a:r>
              <a:rPr lang="de-DE" sz="1400" dirty="0" smtClean="0">
                <a:latin typeface="Meta Layout" panose="020B0502030000020004" pitchFamily="34" charset="0"/>
              </a:rPr>
              <a:t>           // </a:t>
            </a:r>
            <a:r>
              <a:rPr lang="de-DE" sz="1400" dirty="0">
                <a:latin typeface="Meta Layout" panose="020B0502030000020004" pitchFamily="34" charset="0"/>
              </a:rPr>
              <a:t>Öffnung der seriellen </a:t>
            </a:r>
            <a:r>
              <a:rPr lang="de-DE" sz="1400" dirty="0" smtClean="0">
                <a:latin typeface="Meta Layout" panose="020B0502030000020004" pitchFamily="34" charset="0"/>
              </a:rPr>
              <a:t>Schnittstelle (Visualisierung durch den seriellen Monitor)</a:t>
            </a:r>
            <a:endParaRPr lang="de-DE" sz="1400" dirty="0">
              <a:latin typeface="Meta Layout" panose="020B0502030000020004" pitchFamily="34" charset="0"/>
            </a:endParaRPr>
          </a:p>
          <a:p>
            <a:r>
              <a:rPr lang="de-DE" sz="1400" dirty="0">
                <a:latin typeface="Meta Layout" panose="020B0502030000020004" pitchFamily="34" charset="0"/>
              </a:rPr>
              <a:t>  </a:t>
            </a:r>
            <a:r>
              <a:rPr lang="de-DE" sz="1400" dirty="0" err="1">
                <a:latin typeface="Meta Layout" panose="020B0502030000020004" pitchFamily="34" charset="0"/>
              </a:rPr>
              <a:t>myPID.Start</a:t>
            </a:r>
            <a:r>
              <a:rPr lang="de-DE" sz="1400" dirty="0">
                <a:latin typeface="Meta Layout" panose="020B0502030000020004" pitchFamily="34" charset="0"/>
              </a:rPr>
              <a:t>(</a:t>
            </a:r>
            <a:r>
              <a:rPr lang="de-DE" sz="1400" dirty="0" err="1">
                <a:latin typeface="Meta Layout" panose="020B0502030000020004" pitchFamily="34" charset="0"/>
              </a:rPr>
              <a:t>analogRead</a:t>
            </a:r>
            <a:r>
              <a:rPr lang="de-DE" sz="1400" dirty="0">
                <a:latin typeface="Meta Layout" panose="020B0502030000020004" pitchFamily="34" charset="0"/>
              </a:rPr>
              <a:t>(PIN_INPUT),  // Start des Reglers : Einlesen der Regelgröße x</a:t>
            </a:r>
          </a:p>
          <a:p>
            <a:r>
              <a:rPr lang="de-DE" sz="1400" dirty="0">
                <a:latin typeface="Meta Layout" panose="020B0502030000020004" pitchFamily="34" charset="0"/>
              </a:rPr>
              <a:t>              0,                      </a:t>
            </a:r>
            <a:r>
              <a:rPr lang="de-DE" sz="1400" dirty="0" smtClean="0">
                <a:latin typeface="Meta Layout" panose="020B0502030000020004" pitchFamily="34" charset="0"/>
              </a:rPr>
              <a:t>                                  //  Anfangswert </a:t>
            </a:r>
            <a:r>
              <a:rPr lang="de-DE" sz="1400" dirty="0">
                <a:latin typeface="Meta Layout" panose="020B0502030000020004" pitchFamily="34" charset="0"/>
              </a:rPr>
              <a:t>für die Stellgröße y</a:t>
            </a:r>
          </a:p>
          <a:p>
            <a:r>
              <a:rPr lang="de-DE" sz="1400" dirty="0">
                <a:latin typeface="Meta Layout" panose="020B0502030000020004" pitchFamily="34" charset="0"/>
              </a:rPr>
              <a:t>              100);                   </a:t>
            </a:r>
            <a:r>
              <a:rPr lang="de-DE" sz="1400" dirty="0" smtClean="0">
                <a:latin typeface="Meta Layout" panose="020B0502030000020004" pitchFamily="34" charset="0"/>
              </a:rPr>
              <a:t>                              //   Führungsgröße </a:t>
            </a:r>
            <a:r>
              <a:rPr lang="de-DE" sz="1400" dirty="0">
                <a:latin typeface="Meta Layout" panose="020B0502030000020004" pitchFamily="34" charset="0"/>
              </a:rPr>
              <a:t>w = 100</a:t>
            </a:r>
          </a:p>
          <a:p>
            <a:r>
              <a:rPr lang="de-DE" sz="1400" dirty="0">
                <a:latin typeface="Meta Layout" panose="020B0502030000020004" pitchFamily="34" charset="0"/>
              </a:rPr>
              <a:t>}</a:t>
            </a:r>
          </a:p>
          <a:p>
            <a:endParaRPr lang="de-DE" sz="1400" dirty="0">
              <a:latin typeface="Meta Layout" panose="020B0502030000020004" pitchFamily="34" charset="0"/>
            </a:endParaRPr>
          </a:p>
          <a:p>
            <a:r>
              <a:rPr lang="de-DE" sz="1400" dirty="0" err="1">
                <a:latin typeface="Meta Layout" panose="020B0502030000020004" pitchFamily="34" charset="0"/>
              </a:rPr>
              <a:t>void</a:t>
            </a:r>
            <a:r>
              <a:rPr lang="de-DE" sz="1400" dirty="0">
                <a:latin typeface="Meta Layout" panose="020B0502030000020004" pitchFamily="34" charset="0"/>
              </a:rPr>
              <a:t> </a:t>
            </a:r>
            <a:r>
              <a:rPr lang="de-DE" sz="1400" dirty="0" err="1">
                <a:latin typeface="Meta Layout" panose="020B0502030000020004" pitchFamily="34" charset="0"/>
              </a:rPr>
              <a:t>loop</a:t>
            </a:r>
            <a:r>
              <a:rPr lang="de-DE" sz="1400" dirty="0">
                <a:latin typeface="Meta Layout" panose="020B0502030000020004" pitchFamily="34" charset="0"/>
              </a:rPr>
              <a:t>() {</a:t>
            </a:r>
          </a:p>
          <a:p>
            <a:r>
              <a:rPr lang="de-DE" sz="1400" dirty="0">
                <a:latin typeface="Meta Layout" panose="020B0502030000020004" pitchFamily="34" charset="0"/>
              </a:rPr>
              <a:t>  </a:t>
            </a:r>
            <a:r>
              <a:rPr lang="de-DE" sz="1400" dirty="0" err="1">
                <a:latin typeface="Meta Layout" panose="020B0502030000020004" pitchFamily="34" charset="0"/>
              </a:rPr>
              <a:t>const</a:t>
            </a:r>
            <a:r>
              <a:rPr lang="de-DE" sz="1400" dirty="0">
                <a:latin typeface="Meta Layout" panose="020B0502030000020004" pitchFamily="34" charset="0"/>
              </a:rPr>
              <a:t> double </a:t>
            </a:r>
            <a:r>
              <a:rPr lang="de-DE" sz="1400" dirty="0" err="1">
                <a:latin typeface="Meta Layout" panose="020B0502030000020004" pitchFamily="34" charset="0"/>
              </a:rPr>
              <a:t>input</a:t>
            </a:r>
            <a:r>
              <a:rPr lang="de-DE" sz="1400" dirty="0">
                <a:latin typeface="Meta Layout" panose="020B0502030000020004" pitchFamily="34" charset="0"/>
              </a:rPr>
              <a:t> = </a:t>
            </a:r>
            <a:r>
              <a:rPr lang="de-DE" sz="1400" dirty="0" err="1">
                <a:latin typeface="Meta Layout" panose="020B0502030000020004" pitchFamily="34" charset="0"/>
              </a:rPr>
              <a:t>analogRead</a:t>
            </a:r>
            <a:r>
              <a:rPr lang="de-DE" sz="1400" dirty="0">
                <a:latin typeface="Meta Layout" panose="020B0502030000020004" pitchFamily="34" charset="0"/>
              </a:rPr>
              <a:t>(PIN_INPUT); // Eingabe der Regelgröße x in den Regelalgorithmus</a:t>
            </a:r>
          </a:p>
          <a:p>
            <a:r>
              <a:rPr lang="de-DE" sz="1400" dirty="0">
                <a:latin typeface="Meta Layout" panose="020B0502030000020004" pitchFamily="34" charset="0"/>
              </a:rPr>
              <a:t>  </a:t>
            </a:r>
            <a:r>
              <a:rPr lang="de-DE" sz="1400" dirty="0" err="1">
                <a:latin typeface="Meta Layout" panose="020B0502030000020004" pitchFamily="34" charset="0"/>
              </a:rPr>
              <a:t>const</a:t>
            </a:r>
            <a:r>
              <a:rPr lang="de-DE" sz="1400" dirty="0">
                <a:latin typeface="Meta Layout" panose="020B0502030000020004" pitchFamily="34" charset="0"/>
              </a:rPr>
              <a:t> double </a:t>
            </a:r>
            <a:r>
              <a:rPr lang="de-DE" sz="1400" dirty="0" err="1">
                <a:latin typeface="Meta Layout" panose="020B0502030000020004" pitchFamily="34" charset="0"/>
              </a:rPr>
              <a:t>output</a:t>
            </a:r>
            <a:r>
              <a:rPr lang="de-DE" sz="1400" dirty="0">
                <a:latin typeface="Meta Layout" panose="020B0502030000020004" pitchFamily="34" charset="0"/>
              </a:rPr>
              <a:t> = </a:t>
            </a:r>
            <a:r>
              <a:rPr lang="de-DE" sz="1400" dirty="0" err="1">
                <a:latin typeface="Meta Layout" panose="020B0502030000020004" pitchFamily="34" charset="0"/>
              </a:rPr>
              <a:t>myPID.Run</a:t>
            </a:r>
            <a:r>
              <a:rPr lang="de-DE" sz="1400" dirty="0">
                <a:latin typeface="Meta Layout" panose="020B0502030000020004" pitchFamily="34" charset="0"/>
              </a:rPr>
              <a:t>(</a:t>
            </a:r>
            <a:r>
              <a:rPr lang="de-DE" sz="1400" dirty="0" err="1">
                <a:latin typeface="Meta Layout" panose="020B0502030000020004" pitchFamily="34" charset="0"/>
              </a:rPr>
              <a:t>input</a:t>
            </a:r>
            <a:r>
              <a:rPr lang="de-DE" sz="1400" dirty="0">
                <a:latin typeface="Meta Layout" panose="020B0502030000020004" pitchFamily="34" charset="0"/>
              </a:rPr>
              <a:t>);     </a:t>
            </a:r>
            <a:r>
              <a:rPr lang="de-DE" sz="1400" dirty="0" smtClean="0">
                <a:latin typeface="Meta Layout" panose="020B0502030000020004" pitchFamily="34" charset="0"/>
              </a:rPr>
              <a:t>     // </a:t>
            </a:r>
            <a:r>
              <a:rPr lang="de-DE" sz="1400" dirty="0">
                <a:latin typeface="Meta Layout" panose="020B0502030000020004" pitchFamily="34" charset="0"/>
              </a:rPr>
              <a:t>Berechnung der Stellgröße</a:t>
            </a:r>
          </a:p>
          <a:p>
            <a:r>
              <a:rPr lang="de-DE" sz="1400" dirty="0">
                <a:latin typeface="Meta Layout" panose="020B0502030000020004" pitchFamily="34" charset="0"/>
              </a:rPr>
              <a:t>  </a:t>
            </a:r>
            <a:r>
              <a:rPr lang="de-DE" sz="1400" dirty="0" err="1">
                <a:latin typeface="Meta Layout" panose="020B0502030000020004" pitchFamily="34" charset="0"/>
              </a:rPr>
              <a:t>analogWrite</a:t>
            </a:r>
            <a:r>
              <a:rPr lang="de-DE" sz="1400" dirty="0">
                <a:latin typeface="Meta Layout" panose="020B0502030000020004" pitchFamily="34" charset="0"/>
              </a:rPr>
              <a:t>(PIN_OUTPUT, </a:t>
            </a:r>
            <a:r>
              <a:rPr lang="de-DE" sz="1400" dirty="0" err="1">
                <a:latin typeface="Meta Layout" panose="020B0502030000020004" pitchFamily="34" charset="0"/>
              </a:rPr>
              <a:t>output</a:t>
            </a:r>
            <a:r>
              <a:rPr lang="de-DE" sz="1400" dirty="0">
                <a:latin typeface="Meta Layout" panose="020B0502030000020004" pitchFamily="34" charset="0"/>
              </a:rPr>
              <a:t>);            </a:t>
            </a:r>
            <a:r>
              <a:rPr lang="de-DE" sz="1400" dirty="0" smtClean="0">
                <a:latin typeface="Meta Layout" panose="020B0502030000020004" pitchFamily="34" charset="0"/>
              </a:rPr>
              <a:t>         //  Ausgabe </a:t>
            </a:r>
            <a:r>
              <a:rPr lang="de-DE" sz="1400" dirty="0">
                <a:latin typeface="Meta Layout" panose="020B0502030000020004" pitchFamily="34" charset="0"/>
              </a:rPr>
              <a:t>der Stellgröße y auf Kanal 9 (PWM Ausgang)</a:t>
            </a:r>
          </a:p>
          <a:p>
            <a:r>
              <a:rPr lang="de-DE" sz="1400" dirty="0">
                <a:latin typeface="Meta Layout" panose="020B0502030000020004" pitchFamily="34" charset="0"/>
              </a:rPr>
              <a:t>  </a:t>
            </a:r>
            <a:r>
              <a:rPr lang="de-DE" sz="1400" dirty="0" err="1">
                <a:latin typeface="Meta Layout" panose="020B0502030000020004" pitchFamily="34" charset="0"/>
              </a:rPr>
              <a:t>Serial.print</a:t>
            </a:r>
            <a:r>
              <a:rPr lang="de-DE" sz="1400" dirty="0">
                <a:latin typeface="Meta Layout" panose="020B0502030000020004" pitchFamily="34" charset="0"/>
              </a:rPr>
              <a:t>("Regelgröße x</a:t>
            </a:r>
            <a:r>
              <a:rPr lang="de-DE" sz="1400" dirty="0" smtClean="0">
                <a:latin typeface="Meta Layout" panose="020B0502030000020004" pitchFamily="34" charset="0"/>
              </a:rPr>
              <a:t>:");                               //  Angabe </a:t>
            </a:r>
            <a:r>
              <a:rPr lang="de-DE" sz="1400" dirty="0">
                <a:latin typeface="Meta Layout" panose="020B0502030000020004" pitchFamily="34" charset="0"/>
              </a:rPr>
              <a:t>der </a:t>
            </a:r>
            <a:r>
              <a:rPr lang="de-DE" sz="1400" dirty="0" smtClean="0">
                <a:latin typeface="Meta Layout" panose="020B0502030000020004" pitchFamily="34" charset="0"/>
              </a:rPr>
              <a:t>Regelgröße </a:t>
            </a:r>
            <a:r>
              <a:rPr lang="de-DE" sz="1400" dirty="0">
                <a:latin typeface="Meta Layout" panose="020B0502030000020004" pitchFamily="34" charset="0"/>
              </a:rPr>
              <a:t>auf dem Monitor</a:t>
            </a:r>
          </a:p>
          <a:p>
            <a:r>
              <a:rPr lang="de-DE" sz="1400" dirty="0">
                <a:latin typeface="Meta Layout" panose="020B0502030000020004" pitchFamily="34" charset="0"/>
              </a:rPr>
              <a:t>  </a:t>
            </a:r>
            <a:r>
              <a:rPr lang="de-DE" sz="1400" dirty="0" err="1">
                <a:latin typeface="Meta Layout" panose="020B0502030000020004" pitchFamily="34" charset="0"/>
              </a:rPr>
              <a:t>Serial.println</a:t>
            </a:r>
            <a:r>
              <a:rPr lang="de-DE" sz="1400" dirty="0">
                <a:latin typeface="Meta Layout" panose="020B0502030000020004" pitchFamily="34" charset="0"/>
              </a:rPr>
              <a:t>(</a:t>
            </a:r>
            <a:r>
              <a:rPr lang="de-DE" sz="1400" dirty="0" err="1">
                <a:latin typeface="Meta Layout" panose="020B0502030000020004" pitchFamily="34" charset="0"/>
              </a:rPr>
              <a:t>input</a:t>
            </a:r>
            <a:r>
              <a:rPr lang="de-DE" sz="1400" dirty="0">
                <a:latin typeface="Meta Layout" panose="020B0502030000020004" pitchFamily="34" charset="0"/>
              </a:rPr>
              <a:t>); </a:t>
            </a:r>
            <a:r>
              <a:rPr lang="de-DE" sz="1400" dirty="0" smtClean="0">
                <a:latin typeface="Meta Layout" panose="020B0502030000020004" pitchFamily="34" charset="0"/>
              </a:rPr>
              <a:t>                                             //   Regelgröße </a:t>
            </a:r>
            <a:r>
              <a:rPr lang="de-DE" sz="1400" dirty="0">
                <a:latin typeface="Meta Layout" panose="020B0502030000020004" pitchFamily="34" charset="0"/>
              </a:rPr>
              <a:t>x</a:t>
            </a:r>
          </a:p>
          <a:p>
            <a:r>
              <a:rPr lang="de-DE" sz="1400" dirty="0">
                <a:latin typeface="Meta Layout" panose="020B0502030000020004" pitchFamily="34" charset="0"/>
              </a:rPr>
              <a:t>  </a:t>
            </a:r>
            <a:r>
              <a:rPr lang="de-DE" sz="1400" dirty="0" err="1">
                <a:latin typeface="Meta Layout" panose="020B0502030000020004" pitchFamily="34" charset="0"/>
              </a:rPr>
              <a:t>Serial.print</a:t>
            </a:r>
            <a:r>
              <a:rPr lang="de-DE" sz="1400" dirty="0">
                <a:latin typeface="Meta Layout" panose="020B0502030000020004" pitchFamily="34" charset="0"/>
              </a:rPr>
              <a:t> ("Führungsgröße w:"); </a:t>
            </a:r>
            <a:r>
              <a:rPr lang="de-DE" sz="1400" dirty="0" smtClean="0">
                <a:latin typeface="Meta Layout" panose="020B0502030000020004" pitchFamily="34" charset="0"/>
              </a:rPr>
              <a:t>                   //    Angabe </a:t>
            </a:r>
            <a:r>
              <a:rPr lang="de-DE" sz="1400" dirty="0">
                <a:latin typeface="Meta Layout" panose="020B0502030000020004" pitchFamily="34" charset="0"/>
              </a:rPr>
              <a:t>der Führungsgröße auf dem Monitor</a:t>
            </a:r>
          </a:p>
          <a:p>
            <a:r>
              <a:rPr lang="de-DE" sz="1400" dirty="0">
                <a:latin typeface="Meta Layout" panose="020B0502030000020004" pitchFamily="34" charset="0"/>
              </a:rPr>
              <a:t>  </a:t>
            </a:r>
            <a:r>
              <a:rPr lang="de-DE" sz="1400" dirty="0" err="1">
                <a:latin typeface="Meta Layout" panose="020B0502030000020004" pitchFamily="34" charset="0"/>
              </a:rPr>
              <a:t>Serial.println</a:t>
            </a:r>
            <a:r>
              <a:rPr lang="de-DE" sz="1400" dirty="0">
                <a:latin typeface="Meta Layout" panose="020B0502030000020004" pitchFamily="34" charset="0"/>
              </a:rPr>
              <a:t>(100);  </a:t>
            </a:r>
            <a:r>
              <a:rPr lang="de-DE" sz="1400" dirty="0" smtClean="0">
                <a:latin typeface="Meta Layout" panose="020B0502030000020004" pitchFamily="34" charset="0"/>
              </a:rPr>
              <a:t>                                              //    Führungsgröße </a:t>
            </a:r>
            <a:r>
              <a:rPr lang="de-DE" sz="1400" dirty="0">
                <a:latin typeface="Meta Layout" panose="020B0502030000020004" pitchFamily="34" charset="0"/>
              </a:rPr>
              <a:t>w</a:t>
            </a:r>
          </a:p>
          <a:p>
            <a:r>
              <a:rPr lang="de-DE" sz="1400" dirty="0">
                <a:latin typeface="Meta Layout" panose="020B0502030000020004" pitchFamily="34" charset="0"/>
              </a:rPr>
              <a:t>}</a:t>
            </a:r>
          </a:p>
        </p:txBody>
      </p:sp>
    </p:spTree>
    <p:extLst>
      <p:ext uri="{BB962C8B-B14F-4D97-AF65-F5344CB8AC3E}">
        <p14:creationId xmlns:p14="http://schemas.microsoft.com/office/powerpoint/2010/main" val="20417069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txBox="1">
            <a:spLocks/>
          </p:cNvSpPr>
          <p:nvPr/>
        </p:nvSpPr>
        <p:spPr>
          <a:xfrm>
            <a:off x="539552" y="260649"/>
            <a:ext cx="6696744" cy="504055"/>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de-DE" sz="1800" dirty="0" smtClean="0">
                <a:latin typeface="Meta Layout" panose="020B0502030000020004" pitchFamily="34" charset="0"/>
              </a:rPr>
              <a:t>Regelungstechnik mit dem ARDUINO und der Software </a:t>
            </a:r>
            <a:r>
              <a:rPr lang="de-DE" sz="1800" dirty="0" err="1" smtClean="0">
                <a:latin typeface="Meta Layout" panose="020B0502030000020004" pitchFamily="34" charset="0"/>
              </a:rPr>
              <a:t>WinFACT</a:t>
            </a:r>
            <a:endParaRPr lang="de-DE" sz="1800" dirty="0">
              <a:latin typeface="Meta Layout" panose="020B0502030000020004" pitchFamily="34" charset="0"/>
            </a:endParaRPr>
          </a:p>
        </p:txBody>
      </p:sp>
      <p:sp>
        <p:nvSpPr>
          <p:cNvPr id="3" name="Textfeld 2"/>
          <p:cNvSpPr txBox="1"/>
          <p:nvPr/>
        </p:nvSpPr>
        <p:spPr>
          <a:xfrm>
            <a:off x="755576" y="908719"/>
            <a:ext cx="6552728" cy="2554545"/>
          </a:xfrm>
          <a:prstGeom prst="rect">
            <a:avLst/>
          </a:prstGeom>
          <a:noFill/>
        </p:spPr>
        <p:txBody>
          <a:bodyPr wrap="square" rtlCol="0">
            <a:spAutoFit/>
          </a:bodyPr>
          <a:lstStyle/>
          <a:p>
            <a:r>
              <a:rPr lang="de-DE" sz="1600" dirty="0" smtClean="0">
                <a:latin typeface="Meta Office" panose="020B0502040000020004" pitchFamily="34" charset="0"/>
              </a:rPr>
              <a:t>Das Programm dient als Einstieg und kann natürlich beliebig, dann auch mit Sensoren und Aktoren angepasst werden. Hier haben wir ja nur eine Simulation vorliegen, mit der man üben kann. Zur Zeit arbeite ich an einer stetigen </a:t>
            </a:r>
            <a:r>
              <a:rPr lang="de-DE" sz="1600" dirty="0">
                <a:latin typeface="Meta Office" panose="020B0502040000020004" pitchFamily="34" charset="0"/>
              </a:rPr>
              <a:t>R</a:t>
            </a:r>
            <a:r>
              <a:rPr lang="de-DE" sz="1600" dirty="0" smtClean="0">
                <a:latin typeface="Meta Office" panose="020B0502040000020004" pitchFamily="34" charset="0"/>
              </a:rPr>
              <a:t>egelung mit dem ARDUINO.</a:t>
            </a:r>
          </a:p>
          <a:p>
            <a:endParaRPr lang="de-DE" sz="1600" dirty="0">
              <a:latin typeface="Meta Office" panose="020B0502040000020004" pitchFamily="34" charset="0"/>
            </a:endParaRPr>
          </a:p>
          <a:p>
            <a:r>
              <a:rPr lang="de-DE" sz="1600" dirty="0" smtClean="0">
                <a:latin typeface="Meta Office" panose="020B0502040000020004" pitchFamily="34" charset="0"/>
              </a:rPr>
              <a:t>Für Rückfragen stehe ich gerne zur Verfügung:</a:t>
            </a:r>
          </a:p>
          <a:p>
            <a:endParaRPr lang="de-DE" sz="1600" dirty="0">
              <a:latin typeface="Meta Office" panose="020B0502040000020004" pitchFamily="34" charset="0"/>
            </a:endParaRPr>
          </a:p>
          <a:p>
            <a:r>
              <a:rPr lang="de-DE" sz="1600" dirty="0" smtClean="0">
                <a:latin typeface="Meta Office" panose="020B0502040000020004" pitchFamily="34" charset="0"/>
              </a:rPr>
              <a:t>Edmund </a:t>
            </a:r>
            <a:r>
              <a:rPr lang="de-DE" sz="1600" dirty="0" err="1" smtClean="0">
                <a:latin typeface="Meta Office" panose="020B0502040000020004" pitchFamily="34" charset="0"/>
              </a:rPr>
              <a:t>Gondecki</a:t>
            </a:r>
            <a:endParaRPr lang="de-DE" sz="1600" dirty="0" smtClean="0">
              <a:latin typeface="Meta Office" panose="020B0502040000020004" pitchFamily="34" charset="0"/>
            </a:endParaRPr>
          </a:p>
          <a:p>
            <a:endParaRPr lang="de-DE" sz="1600" dirty="0" smtClean="0">
              <a:latin typeface="Meta Office" panose="020B0502040000020004" pitchFamily="34" charset="0"/>
            </a:endParaRPr>
          </a:p>
          <a:p>
            <a:r>
              <a:rPr lang="de-DE" sz="1600" dirty="0" err="1">
                <a:latin typeface="Meta Office" panose="020B0502040000020004" pitchFamily="34" charset="0"/>
              </a:rPr>
              <a:t>e</a:t>
            </a:r>
            <a:r>
              <a:rPr lang="de-DE" sz="1600" dirty="0" err="1" smtClean="0">
                <a:latin typeface="Meta Office" panose="020B0502040000020004" pitchFamily="34" charset="0"/>
              </a:rPr>
              <a:t>-Mail</a:t>
            </a:r>
            <a:r>
              <a:rPr lang="de-DE" sz="1600" dirty="0" smtClean="0">
                <a:latin typeface="Meta Office" panose="020B0502040000020004" pitchFamily="34" charset="0"/>
              </a:rPr>
              <a:t> : </a:t>
            </a:r>
            <a:r>
              <a:rPr lang="de-DE" sz="1600" dirty="0" err="1" smtClean="0">
                <a:latin typeface="Meta Office" panose="020B0502040000020004" pitchFamily="34" charset="0"/>
              </a:rPr>
              <a:t>doellergondecki@online</a:t>
            </a:r>
            <a:r>
              <a:rPr lang="de-DE" sz="1600" dirty="0" smtClean="0">
                <a:latin typeface="Meta Office" panose="020B0502040000020004" pitchFamily="34" charset="0"/>
              </a:rPr>
              <a:t> .de</a:t>
            </a:r>
            <a:endParaRPr lang="de-DE" sz="1600" dirty="0">
              <a:latin typeface="Meta Office" panose="020B0502040000020004" pitchFamily="34" charset="0"/>
            </a:endParaRPr>
          </a:p>
        </p:txBody>
      </p:sp>
    </p:spTree>
    <p:extLst>
      <p:ext uri="{BB962C8B-B14F-4D97-AF65-F5344CB8AC3E}">
        <p14:creationId xmlns:p14="http://schemas.microsoft.com/office/powerpoint/2010/main" val="7268933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3">
                                            <p:txEl>
                                              <p:pRg st="4" end="4"/>
                                            </p:txEl>
                                          </p:spTgt>
                                        </p:tgtEl>
                                        <p:attrNameLst>
                                          <p:attrName>style.visibility</p:attrName>
                                        </p:attrNameLst>
                                      </p:cBhvr>
                                      <p:to>
                                        <p:strVal val="visible"/>
                                      </p:to>
                                    </p:set>
                                    <p:animEffect transition="in" filter="fade">
                                      <p:cBhvr>
                                        <p:cTn id="20" dur="500"/>
                                        <p:tgtEl>
                                          <p:spTgt spid="3">
                                            <p:txEl>
                                              <p:pRg st="4" end="4"/>
                                            </p:txEl>
                                          </p:spTgt>
                                        </p:tgtEl>
                                      </p:cBhvr>
                                    </p:animEffect>
                                  </p:childTnLst>
                                </p:cTn>
                              </p:par>
                              <p:par>
                                <p:cTn id="21" presetID="10" presetClass="entr" presetSubtype="0" fill="hold"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animEffect transition="in" filter="fade">
                                      <p:cBhvr>
                                        <p:cTn id="23"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675</Words>
  <Application>Microsoft Office PowerPoint</Application>
  <PresentationFormat>Bildschirmpräsentation (4:3)</PresentationFormat>
  <Paragraphs>94</Paragraphs>
  <Slides>8</Slides>
  <Notes>0</Notes>
  <HiddenSlides>0</HiddenSlides>
  <MMClips>0</MMClips>
  <ScaleCrop>false</ScaleCrop>
  <HeadingPairs>
    <vt:vector size="4" baseType="variant">
      <vt:variant>
        <vt:lpstr>Design</vt:lpstr>
      </vt:variant>
      <vt:variant>
        <vt:i4>1</vt:i4>
      </vt:variant>
      <vt:variant>
        <vt:lpstr>Folientitel</vt:lpstr>
      </vt:variant>
      <vt:variant>
        <vt:i4>8</vt:i4>
      </vt:variant>
    </vt:vector>
  </HeadingPairs>
  <TitlesOfParts>
    <vt:vector size="9" baseType="lpstr">
      <vt:lpstr>Larissa</vt:lpstr>
      <vt:lpstr>PID - Regler an einer PT3-Regelstrecke mit dem ARDUINO und der Software WinFACT :  von Edmund Gondecki/Bochum</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Regelungstechnik mit dem ARDUINO und der Software WinFACT</dc:title>
  <dc:creator>Windows User</dc:creator>
  <cp:lastModifiedBy>Windows User</cp:lastModifiedBy>
  <cp:revision>59</cp:revision>
  <dcterms:created xsi:type="dcterms:W3CDTF">2018-08-28T14:55:56Z</dcterms:created>
  <dcterms:modified xsi:type="dcterms:W3CDTF">2022-02-17T12:09:55Z</dcterms:modified>
</cp:coreProperties>
</file>