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0" r:id="rId2"/>
    <p:sldId id="256" r:id="rId3"/>
    <p:sldId id="258" r:id="rId4"/>
    <p:sldId id="261" r:id="rId5"/>
    <p:sldId id="262" r:id="rId6"/>
    <p:sldId id="263" r:id="rId7"/>
    <p:sldId id="264" r:id="rId8"/>
    <p:sldId id="265" r:id="rId9"/>
    <p:sldId id="257" r:id="rId10"/>
    <p:sldId id="259" r:id="rId11"/>
    <p:sldId id="267" r:id="rId1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763" autoAdjust="0"/>
  </p:normalViewPr>
  <p:slideViewPr>
    <p:cSldViewPr>
      <p:cViewPr>
        <p:scale>
          <a:sx n="100" d="100"/>
          <a:sy n="100" d="100"/>
        </p:scale>
        <p:origin x="-1944" y="-6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791EF3-CDB9-4D7A-9B1E-06DB36F30CDE}" type="datetimeFigureOut">
              <a:rPr lang="de-DE" smtClean="0"/>
              <a:t>13.03.2021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AA234E-8D67-4B80-9C79-BF0242B25E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6327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A234E-8D67-4B80-9C79-BF0242B25EF3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0312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A802-09D0-42A5-A62D-E83A5226D573}" type="datetimeFigureOut">
              <a:rPr lang="de-DE" smtClean="0"/>
              <a:t>13.03.2021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121B-6906-498F-94E0-3F2636C0D2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3461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A802-09D0-42A5-A62D-E83A5226D573}" type="datetimeFigureOut">
              <a:rPr lang="de-DE" smtClean="0"/>
              <a:t>13.03.2021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121B-6906-498F-94E0-3F2636C0D2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225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A802-09D0-42A5-A62D-E83A5226D573}" type="datetimeFigureOut">
              <a:rPr lang="de-DE" smtClean="0"/>
              <a:t>13.03.2021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121B-6906-498F-94E0-3F2636C0D2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283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A802-09D0-42A5-A62D-E83A5226D573}" type="datetimeFigureOut">
              <a:rPr lang="de-DE" smtClean="0"/>
              <a:t>13.03.2021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121B-6906-498F-94E0-3F2636C0D2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301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A802-09D0-42A5-A62D-E83A5226D573}" type="datetimeFigureOut">
              <a:rPr lang="de-DE" smtClean="0"/>
              <a:t>13.03.2021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121B-6906-498F-94E0-3F2636C0D2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2827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A802-09D0-42A5-A62D-E83A5226D573}" type="datetimeFigureOut">
              <a:rPr lang="de-DE" smtClean="0"/>
              <a:t>13.03.2021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121B-6906-498F-94E0-3F2636C0D2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952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A802-09D0-42A5-A62D-E83A5226D573}" type="datetimeFigureOut">
              <a:rPr lang="de-DE" smtClean="0"/>
              <a:t>13.03.2021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121B-6906-498F-94E0-3F2636C0D2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5227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A802-09D0-42A5-A62D-E83A5226D573}" type="datetimeFigureOut">
              <a:rPr lang="de-DE" smtClean="0"/>
              <a:t>13.03.2021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121B-6906-498F-94E0-3F2636C0D2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546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A802-09D0-42A5-A62D-E83A5226D573}" type="datetimeFigureOut">
              <a:rPr lang="de-DE" smtClean="0"/>
              <a:t>13.03.2021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121B-6906-498F-94E0-3F2636C0D2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8338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A802-09D0-42A5-A62D-E83A5226D573}" type="datetimeFigureOut">
              <a:rPr lang="de-DE" smtClean="0"/>
              <a:t>13.03.2021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121B-6906-498F-94E0-3F2636C0D2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4193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4A802-09D0-42A5-A62D-E83A5226D573}" type="datetimeFigureOut">
              <a:rPr lang="de-DE" smtClean="0"/>
              <a:t>13.03.2021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121B-6906-498F-94E0-3F2636C0D2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017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4A802-09D0-42A5-A62D-E83A5226D573}" type="datetimeFigureOut">
              <a:rPr lang="de-DE" smtClean="0"/>
              <a:t>13.03.2021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4121B-6906-498F-94E0-3F2636C0D2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435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771800" y="404664"/>
            <a:ext cx="329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Meta Layout" panose="020B0502030000020004" pitchFamily="34" charset="0"/>
              </a:rPr>
              <a:t> Übungsgerät mit dem ARDUINO</a:t>
            </a:r>
            <a:endParaRPr lang="de-DE" dirty="0"/>
          </a:p>
        </p:txBody>
      </p:sp>
      <p:pic>
        <p:nvPicPr>
          <p:cNvPr id="1026" name="Picture 2" descr="D:\Mikrocontroller 02-03-21\Arduino März 21\Fertige Geräte mit dem  ARDUINO 02-03-21\Übungsgerät für den ARDUINO in Arbeit\Unterlagen\Fotos\20210304_1136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818671" y="1243312"/>
            <a:ext cx="520568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155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1187624" y="260648"/>
            <a:ext cx="7056784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smtClean="0">
                <a:latin typeface="Meta Office" panose="020B0502040000020004" pitchFamily="34" charset="0"/>
              </a:rPr>
              <a:t>Sensorik :     Diverse Sensoren bzw. Aktoren !</a:t>
            </a:r>
          </a:p>
          <a:p>
            <a:endParaRPr lang="de-DE" dirty="0" smtClean="0">
              <a:latin typeface="Meta Office" panose="020B0502040000020004" pitchFamily="34" charset="0"/>
            </a:endParaRPr>
          </a:p>
          <a:p>
            <a:r>
              <a:rPr lang="de-DE" dirty="0" smtClean="0">
                <a:latin typeface="Meta Office" panose="020B0502040000020004" pitchFamily="34" charset="0"/>
              </a:rPr>
              <a:t>Es handelt sich um betriebsbereite Sensorplatinen (AZ-</a:t>
            </a:r>
            <a:r>
              <a:rPr lang="de-DE" dirty="0" err="1" smtClean="0">
                <a:latin typeface="Meta Office" panose="020B0502040000020004" pitchFamily="34" charset="0"/>
              </a:rPr>
              <a:t>Delivery</a:t>
            </a:r>
            <a:r>
              <a:rPr lang="de-DE" dirty="0" smtClean="0">
                <a:latin typeface="Meta Office" panose="020B0502040000020004" pitchFamily="34" charset="0"/>
              </a:rPr>
              <a:t>) mit 3 Anschlüssen auf einem Steckboard ( siehe Fotos ) :</a:t>
            </a:r>
          </a:p>
          <a:p>
            <a:endParaRPr lang="de-DE" dirty="0" smtClean="0">
              <a:latin typeface="Meta Office" panose="020B0502040000020004" pitchFamily="34" charset="0"/>
            </a:endParaRPr>
          </a:p>
          <a:p>
            <a:r>
              <a:rPr lang="de-DE" dirty="0" smtClean="0">
                <a:latin typeface="Meta Office" panose="020B0502040000020004" pitchFamily="34" charset="0"/>
              </a:rPr>
              <a:t>Signal : 		( rote Leitung )</a:t>
            </a:r>
          </a:p>
          <a:p>
            <a:endParaRPr lang="de-DE" dirty="0">
              <a:latin typeface="Meta Office" panose="020B0502040000020004" pitchFamily="34" charset="0"/>
            </a:endParaRPr>
          </a:p>
          <a:p>
            <a:r>
              <a:rPr lang="de-DE" dirty="0" smtClean="0">
                <a:latin typeface="Meta Office" panose="020B0502040000020004" pitchFamily="34" charset="0"/>
              </a:rPr>
              <a:t>Versorgung 5 V : 	( braune Leitung )</a:t>
            </a:r>
          </a:p>
          <a:p>
            <a:endParaRPr lang="de-DE" dirty="0">
              <a:latin typeface="Meta Office" panose="020B0502040000020004" pitchFamily="34" charset="0"/>
            </a:endParaRPr>
          </a:p>
          <a:p>
            <a:r>
              <a:rPr lang="de-DE" dirty="0" smtClean="0">
                <a:latin typeface="Meta Office" panose="020B0502040000020004" pitchFamily="34" charset="0"/>
              </a:rPr>
              <a:t>GND : 		( schwarze Leitung )</a:t>
            </a:r>
          </a:p>
          <a:p>
            <a:endParaRPr lang="de-DE" dirty="0">
              <a:latin typeface="Meta Office" panose="020B0502040000020004" pitchFamily="34" charset="0"/>
            </a:endParaRPr>
          </a:p>
          <a:p>
            <a:r>
              <a:rPr lang="de-DE" dirty="0" smtClean="0">
                <a:latin typeface="Meta Office" panose="020B0502040000020004" pitchFamily="34" charset="0"/>
              </a:rPr>
              <a:t>Übersicht der Übungen :</a:t>
            </a:r>
            <a:endParaRPr lang="de-DE" dirty="0">
              <a:latin typeface="Meta Office" panose="020B0502040000020004" pitchFamily="34" charset="0"/>
            </a:endParaRPr>
          </a:p>
          <a:p>
            <a:endParaRPr lang="de-DE" dirty="0">
              <a:latin typeface="Meta Office" panose="020B0502040000020004" pitchFamily="34" charset="0"/>
            </a:endParaRPr>
          </a:p>
          <a:p>
            <a:pPr marL="342900" indent="-342900">
              <a:buAutoNum type="arabicPeriod"/>
            </a:pPr>
            <a:r>
              <a:rPr lang="de-DE" dirty="0" smtClean="0">
                <a:latin typeface="Meta Office" panose="020B0502040000020004" pitchFamily="34" charset="0"/>
              </a:rPr>
              <a:t> Abfrage eines magnetfeldabhängigen Kontaktes (</a:t>
            </a:r>
            <a:r>
              <a:rPr lang="de-DE" dirty="0" err="1" smtClean="0">
                <a:latin typeface="Meta Office" panose="020B0502040000020004" pitchFamily="34" charset="0"/>
              </a:rPr>
              <a:t>Reedkontakt</a:t>
            </a:r>
            <a:r>
              <a:rPr lang="de-DE" dirty="0" smtClean="0">
                <a:latin typeface="Meta Office" panose="020B0502040000020004" pitchFamily="34" charset="0"/>
              </a:rPr>
              <a:t>)</a:t>
            </a:r>
          </a:p>
          <a:p>
            <a:pPr marL="342900" indent="-342900">
              <a:buAutoNum type="arabicPeriod"/>
            </a:pPr>
            <a:r>
              <a:rPr lang="de-DE" dirty="0" smtClean="0">
                <a:latin typeface="Meta Office" panose="020B0502040000020004" pitchFamily="34" charset="0"/>
              </a:rPr>
              <a:t> Messung mit einem Fotowiderstand</a:t>
            </a:r>
          </a:p>
          <a:p>
            <a:pPr marL="342900" indent="-342900">
              <a:buAutoNum type="arabicPeriod"/>
            </a:pPr>
            <a:r>
              <a:rPr lang="de-DE" dirty="0" smtClean="0">
                <a:latin typeface="Meta Office" panose="020B0502040000020004" pitchFamily="34" charset="0"/>
              </a:rPr>
              <a:t> </a:t>
            </a:r>
            <a:r>
              <a:rPr lang="de-DE" dirty="0" err="1" smtClean="0">
                <a:latin typeface="Meta Office" panose="020B0502040000020004" pitchFamily="34" charset="0"/>
              </a:rPr>
              <a:t>Piezo</a:t>
            </a:r>
            <a:r>
              <a:rPr lang="de-DE" dirty="0" smtClean="0">
                <a:latin typeface="Meta Office" panose="020B0502040000020004" pitchFamily="34" charset="0"/>
              </a:rPr>
              <a:t> Speaker</a:t>
            </a:r>
          </a:p>
          <a:p>
            <a:pPr marL="342900" indent="-342900">
              <a:buAutoNum type="arabicPeriod"/>
            </a:pPr>
            <a:r>
              <a:rPr lang="de-DE" dirty="0" smtClean="0">
                <a:latin typeface="Meta Office" panose="020B0502040000020004" pitchFamily="34" charset="0"/>
              </a:rPr>
              <a:t> Laserlicht</a:t>
            </a:r>
          </a:p>
          <a:p>
            <a:pPr marL="342900" indent="-342900">
              <a:buAutoNum type="arabicPeriod"/>
            </a:pPr>
            <a:r>
              <a:rPr lang="de-DE" dirty="0" smtClean="0">
                <a:latin typeface="Meta Office" panose="020B0502040000020004" pitchFamily="34" charset="0"/>
              </a:rPr>
              <a:t> Aktiver </a:t>
            </a:r>
            <a:r>
              <a:rPr lang="de-DE" dirty="0" err="1" smtClean="0">
                <a:latin typeface="Meta Office" panose="020B0502040000020004" pitchFamily="34" charset="0"/>
              </a:rPr>
              <a:t>Buzzer</a:t>
            </a:r>
            <a:endParaRPr lang="de-DE" dirty="0" smtClean="0">
              <a:latin typeface="Meta Office" panose="020B0502040000020004" pitchFamily="34" charset="0"/>
            </a:endParaRPr>
          </a:p>
          <a:p>
            <a:pPr marL="342900" indent="-342900">
              <a:buAutoNum type="arabicPeriod"/>
            </a:pPr>
            <a:r>
              <a:rPr lang="de-DE" dirty="0" smtClean="0">
                <a:latin typeface="Meta Office" panose="020B0502040000020004" pitchFamily="34" charset="0"/>
              </a:rPr>
              <a:t> Lichtschranke</a:t>
            </a:r>
          </a:p>
          <a:p>
            <a:pPr marL="342900" indent="-342900">
              <a:buAutoNum type="arabicPeriod"/>
            </a:pPr>
            <a:r>
              <a:rPr lang="de-DE" dirty="0" smtClean="0">
                <a:latin typeface="Meta Office" panose="020B0502040000020004" pitchFamily="34" charset="0"/>
              </a:rPr>
              <a:t> Schocksensor</a:t>
            </a:r>
          </a:p>
          <a:p>
            <a:pPr marL="342900" indent="-342900">
              <a:buAutoNum type="arabicPeriod"/>
            </a:pPr>
            <a:r>
              <a:rPr lang="de-DE" dirty="0" smtClean="0">
                <a:latin typeface="Meta Office" panose="020B0502040000020004" pitchFamily="34" charset="0"/>
              </a:rPr>
              <a:t> Magnetsensor mit </a:t>
            </a:r>
            <a:r>
              <a:rPr lang="de-DE" dirty="0">
                <a:latin typeface="Meta Office" panose="020B0502040000020004" pitchFamily="34" charset="0"/>
              </a:rPr>
              <a:t>G</a:t>
            </a:r>
            <a:r>
              <a:rPr lang="de-DE" dirty="0" smtClean="0">
                <a:latin typeface="Meta Office" panose="020B0502040000020004" pitchFamily="34" charset="0"/>
              </a:rPr>
              <a:t>renzwerteinstellung </a:t>
            </a:r>
          </a:p>
          <a:p>
            <a:pPr marL="342900" indent="-342900">
              <a:buAutoNum type="arabicPeriod"/>
            </a:pPr>
            <a:r>
              <a:rPr lang="de-DE" dirty="0" smtClean="0">
                <a:latin typeface="Meta Office" panose="020B0502040000020004" pitchFamily="34" charset="0"/>
              </a:rPr>
              <a:t> Thermistor (NTC) mit Grenzwertschalter</a:t>
            </a:r>
          </a:p>
          <a:p>
            <a:pPr marL="342900" indent="-342900">
              <a:buAutoNum type="arabicPeriod"/>
            </a:pPr>
            <a:r>
              <a:rPr lang="de-DE" dirty="0" smtClean="0">
                <a:latin typeface="Meta Office" panose="020B0502040000020004" pitchFamily="34" charset="0"/>
              </a:rPr>
              <a:t> </a:t>
            </a:r>
            <a:r>
              <a:rPr lang="de-DE" dirty="0" err="1" smtClean="0">
                <a:latin typeface="Meta Office" panose="020B0502040000020004" pitchFamily="34" charset="0"/>
              </a:rPr>
              <a:t>Touchsensor</a:t>
            </a:r>
            <a:endParaRPr lang="de-DE" dirty="0" smtClean="0">
              <a:latin typeface="Meta Office" panose="020B0502040000020004" pitchFamily="34" charset="0"/>
            </a:endParaRPr>
          </a:p>
          <a:p>
            <a:pPr marL="342900" indent="-342900">
              <a:buAutoNum type="arabicPeriod"/>
            </a:pPr>
            <a:endParaRPr lang="de-DE" dirty="0" smtClean="0">
              <a:latin typeface="Meta Office" panose="020B0502040000020004" pitchFamily="34" charset="0"/>
            </a:endParaRPr>
          </a:p>
          <a:p>
            <a:pPr marL="342900" indent="-342900">
              <a:buAutoNum type="arabicPeriod"/>
            </a:pPr>
            <a:endParaRPr lang="de-DE" dirty="0">
              <a:latin typeface="Meta Office" panose="020B0502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805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755576" y="476672"/>
            <a:ext cx="76328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Office" panose="020B0502040000020004" pitchFamily="34" charset="0"/>
              </a:rPr>
              <a:t>          11. LDR Sensor mit Anzeige auf dem seriellen Monitor</a:t>
            </a:r>
          </a:p>
          <a:p>
            <a:r>
              <a:rPr lang="de-DE" dirty="0">
                <a:latin typeface="Meta Office" panose="020B0502040000020004" pitchFamily="34" charset="0"/>
              </a:rPr>
              <a:t> </a:t>
            </a:r>
            <a:r>
              <a:rPr lang="de-DE" dirty="0" smtClean="0">
                <a:latin typeface="Meta Office" panose="020B0502040000020004" pitchFamily="34" charset="0"/>
              </a:rPr>
              <a:t>         12. LDR Sensor Hellschaltung</a:t>
            </a:r>
          </a:p>
          <a:p>
            <a:r>
              <a:rPr lang="de-DE" dirty="0">
                <a:latin typeface="Meta Office" panose="020B0502040000020004" pitchFamily="34" charset="0"/>
              </a:rPr>
              <a:t> </a:t>
            </a:r>
            <a:r>
              <a:rPr lang="de-DE" dirty="0" smtClean="0">
                <a:latin typeface="Meta Office" panose="020B0502040000020004" pitchFamily="34" charset="0"/>
              </a:rPr>
              <a:t>         13. LDR Sensor Dunkelschaltung</a:t>
            </a:r>
          </a:p>
          <a:p>
            <a:r>
              <a:rPr lang="de-DE" dirty="0">
                <a:latin typeface="Meta Office" panose="020B0502040000020004" pitchFamily="34" charset="0"/>
              </a:rPr>
              <a:t> </a:t>
            </a:r>
            <a:r>
              <a:rPr lang="de-DE" dirty="0" smtClean="0">
                <a:latin typeface="Meta Office" panose="020B0502040000020004" pitchFamily="34" charset="0"/>
              </a:rPr>
              <a:t>         14. NTC mit Anzeige auf dem seriellen Monitor</a:t>
            </a:r>
          </a:p>
          <a:p>
            <a:r>
              <a:rPr lang="de-DE" dirty="0">
                <a:latin typeface="Meta Office" panose="020B0502040000020004" pitchFamily="34" charset="0"/>
              </a:rPr>
              <a:t> </a:t>
            </a:r>
            <a:r>
              <a:rPr lang="de-DE" dirty="0" smtClean="0">
                <a:latin typeface="Meta Office" panose="020B0502040000020004" pitchFamily="34" charset="0"/>
              </a:rPr>
              <a:t>         15. Temperaturmessung mit dem I</a:t>
            </a:r>
            <a:r>
              <a:rPr lang="de-DE" dirty="0" smtClean="0">
                <a:latin typeface="Arial"/>
                <a:cs typeface="Arial"/>
              </a:rPr>
              <a:t>² C Bus (4Duino Modul</a:t>
            </a:r>
            <a:r>
              <a:rPr lang="de-DE" dirty="0" smtClean="0">
                <a:latin typeface="Arial"/>
                <a:cs typeface="Arial"/>
              </a:rPr>
              <a:t>)</a:t>
            </a:r>
          </a:p>
          <a:p>
            <a:r>
              <a:rPr lang="de-DE" dirty="0">
                <a:latin typeface="Arial"/>
                <a:cs typeface="Arial"/>
              </a:rPr>
              <a:t> </a:t>
            </a:r>
            <a:r>
              <a:rPr lang="de-DE" dirty="0" smtClean="0">
                <a:latin typeface="Arial"/>
                <a:cs typeface="Arial"/>
              </a:rPr>
              <a:t>       </a:t>
            </a:r>
            <a:r>
              <a:rPr lang="de-DE" dirty="0" smtClean="0">
                <a:latin typeface="Meta Office" panose="020B0502040000020004" pitchFamily="34" charset="0"/>
                <a:cs typeface="Arial"/>
              </a:rPr>
              <a:t>16. Temperatur- und Feuchtemessung mit dem DHT 11(4DuinoModul)</a:t>
            </a:r>
            <a:endParaRPr lang="de-DE" dirty="0" smtClean="0">
              <a:latin typeface="Meta Office" panose="020B0502040000020004" pitchFamily="34" charset="0"/>
            </a:endParaRPr>
          </a:p>
          <a:p>
            <a:endParaRPr lang="de-DE" dirty="0">
              <a:latin typeface="Meta Office" panose="020B0502040000020004" pitchFamily="34" charset="0"/>
            </a:endParaRPr>
          </a:p>
          <a:p>
            <a:r>
              <a:rPr lang="de-DE" dirty="0" smtClean="0">
                <a:latin typeface="Meta Office" panose="020B0502040000020004" pitchFamily="34" charset="0"/>
              </a:rPr>
              <a:t>          </a:t>
            </a:r>
            <a:r>
              <a:rPr lang="de-DE" b="1" dirty="0" smtClean="0">
                <a:latin typeface="Meta Office" panose="020B0502040000020004" pitchFamily="34" charset="0"/>
              </a:rPr>
              <a:t>Analogwertverarbeitung :</a:t>
            </a:r>
          </a:p>
          <a:p>
            <a:endParaRPr lang="de-DE" dirty="0" smtClean="0">
              <a:latin typeface="Meta Office" panose="020B0502040000020004" pitchFamily="34" charset="0"/>
            </a:endParaRPr>
          </a:p>
          <a:p>
            <a:r>
              <a:rPr lang="de-DE" dirty="0">
                <a:latin typeface="Meta Office" panose="020B0502040000020004" pitchFamily="34" charset="0"/>
              </a:rPr>
              <a:t> </a:t>
            </a:r>
            <a:r>
              <a:rPr lang="de-DE" dirty="0" smtClean="0">
                <a:latin typeface="Meta Office" panose="020B0502040000020004" pitchFamily="34" charset="0"/>
              </a:rPr>
              <a:t>          1.   Batterietestgerät ( A0 : weiß : + Batterie , schwarz : - Batterie )</a:t>
            </a:r>
          </a:p>
          <a:p>
            <a:endParaRPr lang="de-DE" dirty="0" smtClean="0">
              <a:latin typeface="Meta Office" panose="020B0502040000020004" pitchFamily="34" charset="0"/>
            </a:endParaRPr>
          </a:p>
          <a:p>
            <a:endParaRPr lang="de-DE" dirty="0">
              <a:latin typeface="Meta Office" panose="020B0502040000020004" pitchFamily="34" charset="0"/>
            </a:endParaRPr>
          </a:p>
          <a:p>
            <a:r>
              <a:rPr lang="de-DE" dirty="0" smtClean="0">
                <a:latin typeface="Meta Office" panose="020B0502040000020004" pitchFamily="34" charset="0"/>
              </a:rPr>
              <a:t>         </a:t>
            </a:r>
            <a:r>
              <a:rPr lang="de-DE" b="1" dirty="0" smtClean="0">
                <a:latin typeface="Meta Office" panose="020B0502040000020004" pitchFamily="34" charset="0"/>
              </a:rPr>
              <a:t>Regelungstechnik ( in Verbindung mit dem Programm </a:t>
            </a:r>
            <a:r>
              <a:rPr lang="de-DE" b="1" dirty="0" err="1" smtClean="0">
                <a:latin typeface="Meta Office" panose="020B0502040000020004" pitchFamily="34" charset="0"/>
              </a:rPr>
              <a:t>WinFACT</a:t>
            </a:r>
            <a:r>
              <a:rPr lang="de-DE" b="1" dirty="0" smtClean="0">
                <a:latin typeface="Meta Office" panose="020B0502040000020004" pitchFamily="34" charset="0"/>
              </a:rPr>
              <a:t>) :</a:t>
            </a:r>
          </a:p>
          <a:p>
            <a:r>
              <a:rPr lang="de-DE" b="1" dirty="0">
                <a:latin typeface="Meta Office" panose="020B0502040000020004" pitchFamily="34" charset="0"/>
              </a:rPr>
              <a:t> </a:t>
            </a:r>
            <a:r>
              <a:rPr lang="de-DE" b="1" dirty="0" smtClean="0">
                <a:latin typeface="Meta Office" panose="020B0502040000020004" pitchFamily="34" charset="0"/>
              </a:rPr>
              <a:t>        </a:t>
            </a:r>
            <a:r>
              <a:rPr lang="de-DE" dirty="0" smtClean="0">
                <a:latin typeface="Meta Office" panose="020B0502040000020004" pitchFamily="34" charset="0"/>
              </a:rPr>
              <a:t>Hinweis auf eine Veröffentlichung der Firma Kahlert in Hamm :</a:t>
            </a:r>
          </a:p>
          <a:p>
            <a:r>
              <a:rPr lang="de-DE" dirty="0" smtClean="0"/>
              <a:t>         Regelung </a:t>
            </a:r>
            <a:r>
              <a:rPr lang="de-DE" dirty="0"/>
              <a:t>einer elektronischen P-T</a:t>
            </a:r>
            <a:r>
              <a:rPr lang="de-DE" baseline="-25000" dirty="0"/>
              <a:t>3</a:t>
            </a:r>
            <a:r>
              <a:rPr lang="de-DE" dirty="0"/>
              <a:t>-Regelstrecke über BORIS und </a:t>
            </a:r>
            <a:r>
              <a:rPr lang="de-DE" dirty="0" smtClean="0"/>
              <a:t>den</a:t>
            </a:r>
          </a:p>
          <a:p>
            <a:r>
              <a:rPr lang="de-DE" dirty="0" smtClean="0"/>
              <a:t>         ARDUINO </a:t>
            </a:r>
            <a:r>
              <a:rPr lang="de-DE" dirty="0"/>
              <a:t>(E. </a:t>
            </a:r>
            <a:r>
              <a:rPr lang="de-DE" dirty="0" err="1"/>
              <a:t>Gondecki</a:t>
            </a:r>
            <a:r>
              <a:rPr lang="de-DE" dirty="0"/>
              <a:t>, Bochum)</a:t>
            </a:r>
            <a:endParaRPr lang="de-DE" b="1" dirty="0">
              <a:latin typeface="Meta Office" panose="020B0502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975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339752" y="18864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Layout" panose="020B0502030000020004" pitchFamily="34" charset="0"/>
              </a:rPr>
              <a:t>       Übungsgerät mit dem ARDUINO</a:t>
            </a:r>
            <a:endParaRPr lang="de-DE" dirty="0">
              <a:latin typeface="Meta Layout" panose="020B0502030000020004" pitchFamily="34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878" y="2204864"/>
            <a:ext cx="3781509" cy="2786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Gleichschenkliges Dreieck 5"/>
          <p:cNvSpPr/>
          <p:nvPr/>
        </p:nvSpPr>
        <p:spPr bwMode="auto">
          <a:xfrm rot="10800000">
            <a:off x="488081" y="1430580"/>
            <a:ext cx="631480" cy="513231"/>
          </a:xfrm>
          <a:prstGeom prst="triangle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Meta Layout" pitchFamily="34" charset="0"/>
            </a:endParaRPr>
          </a:p>
        </p:txBody>
      </p:sp>
      <p:sp>
        <p:nvSpPr>
          <p:cNvPr id="7" name="Gleichschenkliges Dreieck 6"/>
          <p:cNvSpPr/>
          <p:nvPr/>
        </p:nvSpPr>
        <p:spPr bwMode="auto">
          <a:xfrm rot="10800000">
            <a:off x="1317771" y="1427935"/>
            <a:ext cx="631480" cy="513231"/>
          </a:xfrm>
          <a:prstGeom prst="triangle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Meta Layout" pitchFamily="34" charset="0"/>
            </a:endParaRPr>
          </a:p>
        </p:txBody>
      </p:sp>
      <p:sp>
        <p:nvSpPr>
          <p:cNvPr id="8" name="Gleichschenkliges Dreieck 7"/>
          <p:cNvSpPr/>
          <p:nvPr/>
        </p:nvSpPr>
        <p:spPr bwMode="auto">
          <a:xfrm rot="10800000">
            <a:off x="2176323" y="1430581"/>
            <a:ext cx="631480" cy="513231"/>
          </a:xfrm>
          <a:prstGeom prst="triangle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Meta Layout" pitchFamily="34" charset="0"/>
            </a:endParaRPr>
          </a:p>
        </p:txBody>
      </p:sp>
      <p:cxnSp>
        <p:nvCxnSpPr>
          <p:cNvPr id="9" name="Gerade Verbindung 8"/>
          <p:cNvCxnSpPr/>
          <p:nvPr/>
        </p:nvCxnSpPr>
        <p:spPr bwMode="auto">
          <a:xfrm>
            <a:off x="488081" y="1941651"/>
            <a:ext cx="648072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Gerade Verbindung 9"/>
          <p:cNvCxnSpPr/>
          <p:nvPr/>
        </p:nvCxnSpPr>
        <p:spPr bwMode="auto">
          <a:xfrm>
            <a:off x="1317772" y="1927710"/>
            <a:ext cx="648072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Gerade Verbindung 10"/>
          <p:cNvCxnSpPr/>
          <p:nvPr/>
        </p:nvCxnSpPr>
        <p:spPr bwMode="auto">
          <a:xfrm>
            <a:off x="2159731" y="1927710"/>
            <a:ext cx="648072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Gleichschenkliges Dreieck 11"/>
          <p:cNvSpPr/>
          <p:nvPr/>
        </p:nvSpPr>
        <p:spPr bwMode="auto">
          <a:xfrm rot="10800000">
            <a:off x="3131839" y="1441235"/>
            <a:ext cx="631480" cy="513231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Meta Layout" pitchFamily="34" charset="0"/>
            </a:endParaRPr>
          </a:p>
        </p:txBody>
      </p:sp>
      <p:cxnSp>
        <p:nvCxnSpPr>
          <p:cNvPr id="13" name="Gerade Verbindung 12"/>
          <p:cNvCxnSpPr/>
          <p:nvPr/>
        </p:nvCxnSpPr>
        <p:spPr bwMode="auto">
          <a:xfrm>
            <a:off x="3115247" y="1941167"/>
            <a:ext cx="648072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Gerade Verbindung 14"/>
          <p:cNvCxnSpPr>
            <a:stCxn id="6" idx="0"/>
          </p:cNvCxnSpPr>
          <p:nvPr/>
        </p:nvCxnSpPr>
        <p:spPr>
          <a:xfrm>
            <a:off x="803821" y="1943811"/>
            <a:ext cx="0" cy="261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/>
        </p:nvCxnSpPr>
        <p:spPr>
          <a:xfrm>
            <a:off x="1633510" y="1926112"/>
            <a:ext cx="0" cy="261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>
            <a:off x="2483767" y="1918555"/>
            <a:ext cx="0" cy="261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3451614" y="1946198"/>
            <a:ext cx="0" cy="24096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 flipV="1">
            <a:off x="803821" y="2179608"/>
            <a:ext cx="3264123" cy="755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4067944" y="2179608"/>
            <a:ext cx="0" cy="3852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/>
          <p:cNvSpPr txBox="1"/>
          <p:nvPr/>
        </p:nvSpPr>
        <p:spPr>
          <a:xfrm>
            <a:off x="34660" y="1593182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Meta Office" panose="020B0502040000020004" pitchFamily="34" charset="0"/>
              </a:rPr>
              <a:t>  D3</a:t>
            </a:r>
            <a:endParaRPr lang="de-DE" sz="1400" dirty="0">
              <a:latin typeface="Meta Office" panose="020B05020400000200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971600" y="1593183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Meta Office" panose="020B0502040000020004" pitchFamily="34" charset="0"/>
              </a:rPr>
              <a:t>  D2</a:t>
            </a:r>
            <a:endParaRPr lang="de-DE" sz="1400" dirty="0">
              <a:latin typeface="Meta Office" panose="020B05020400000200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1835696" y="1593181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Meta Office" panose="020B0502040000020004" pitchFamily="34" charset="0"/>
              </a:rPr>
              <a:t>  D1</a:t>
            </a:r>
            <a:endParaRPr lang="de-DE" sz="1400" dirty="0">
              <a:latin typeface="Meta Office" panose="020B05020400000200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2807803" y="1606944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Meta Office" panose="020B0502040000020004" pitchFamily="34" charset="0"/>
              </a:rPr>
              <a:t>  D4</a:t>
            </a:r>
            <a:endParaRPr lang="de-DE" sz="1400" dirty="0">
              <a:latin typeface="Meta Office" panose="020B0502040000020004" pitchFamily="34" charset="0"/>
            </a:endParaRPr>
          </a:p>
        </p:txBody>
      </p:sp>
      <p:cxnSp>
        <p:nvCxnSpPr>
          <p:cNvPr id="31" name="Gerade Verbindung 30"/>
          <p:cNvCxnSpPr/>
          <p:nvPr/>
        </p:nvCxnSpPr>
        <p:spPr>
          <a:xfrm>
            <a:off x="3331009" y="1052736"/>
            <a:ext cx="0" cy="38849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3563888" y="1180182"/>
            <a:ext cx="0" cy="261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flipH="1">
            <a:off x="803821" y="620688"/>
            <a:ext cx="8296" cy="82054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1645844" y="1162483"/>
            <a:ext cx="0" cy="261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 flipH="1">
            <a:off x="2483768" y="908720"/>
            <a:ext cx="4146" cy="51481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3562801" y="1167949"/>
            <a:ext cx="954701" cy="182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/>
          <p:cNvCxnSpPr/>
          <p:nvPr/>
        </p:nvCxnSpPr>
        <p:spPr>
          <a:xfrm>
            <a:off x="4518510" y="1162483"/>
            <a:ext cx="0" cy="140242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>
            <a:off x="3331009" y="1052736"/>
            <a:ext cx="1094295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 flipV="1">
            <a:off x="4425304" y="1052736"/>
            <a:ext cx="0" cy="153670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53"/>
          <p:cNvCxnSpPr/>
          <p:nvPr/>
        </p:nvCxnSpPr>
        <p:spPr>
          <a:xfrm>
            <a:off x="2485841" y="908720"/>
            <a:ext cx="2734231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55"/>
          <p:cNvCxnSpPr/>
          <p:nvPr/>
        </p:nvCxnSpPr>
        <p:spPr>
          <a:xfrm flipV="1">
            <a:off x="5220072" y="908720"/>
            <a:ext cx="0" cy="1656184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/>
          <p:nvPr/>
        </p:nvCxnSpPr>
        <p:spPr>
          <a:xfrm flipV="1">
            <a:off x="1645844" y="764704"/>
            <a:ext cx="0" cy="39777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/>
          <p:cNvCxnSpPr/>
          <p:nvPr/>
        </p:nvCxnSpPr>
        <p:spPr>
          <a:xfrm>
            <a:off x="1645844" y="764704"/>
            <a:ext cx="343021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62"/>
          <p:cNvCxnSpPr/>
          <p:nvPr/>
        </p:nvCxnSpPr>
        <p:spPr>
          <a:xfrm>
            <a:off x="5076056" y="764704"/>
            <a:ext cx="0" cy="180020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67"/>
          <p:cNvCxnSpPr/>
          <p:nvPr/>
        </p:nvCxnSpPr>
        <p:spPr>
          <a:xfrm>
            <a:off x="812117" y="620688"/>
            <a:ext cx="4157824" cy="38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69"/>
          <p:cNvCxnSpPr/>
          <p:nvPr/>
        </p:nvCxnSpPr>
        <p:spPr>
          <a:xfrm>
            <a:off x="4969941" y="621075"/>
            <a:ext cx="0" cy="194421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eedschalter (Reed-Kontakt) - Symbo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190" y="5163641"/>
            <a:ext cx="1173902" cy="117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30025">
            <a:off x="2516052" y="5092423"/>
            <a:ext cx="1459437" cy="187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30025">
            <a:off x="4256209" y="5096346"/>
            <a:ext cx="1482312" cy="1902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Gerade Verbindung 75"/>
          <p:cNvCxnSpPr/>
          <p:nvPr/>
        </p:nvCxnSpPr>
        <p:spPr>
          <a:xfrm flipV="1">
            <a:off x="3237966" y="4869160"/>
            <a:ext cx="15610" cy="36004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78"/>
          <p:cNvCxnSpPr/>
          <p:nvPr/>
        </p:nvCxnSpPr>
        <p:spPr>
          <a:xfrm flipV="1">
            <a:off x="4967576" y="4869161"/>
            <a:ext cx="0" cy="43204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77"/>
          <p:cNvCxnSpPr/>
          <p:nvPr/>
        </p:nvCxnSpPr>
        <p:spPr>
          <a:xfrm>
            <a:off x="3253576" y="4869159"/>
            <a:ext cx="3507565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80"/>
          <p:cNvCxnSpPr/>
          <p:nvPr/>
        </p:nvCxnSpPr>
        <p:spPr>
          <a:xfrm>
            <a:off x="4788024" y="4509121"/>
            <a:ext cx="0" cy="36003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82"/>
          <p:cNvCxnSpPr/>
          <p:nvPr/>
        </p:nvCxnSpPr>
        <p:spPr>
          <a:xfrm flipV="1">
            <a:off x="3123542" y="4797154"/>
            <a:ext cx="8296" cy="43204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85"/>
          <p:cNvCxnSpPr/>
          <p:nvPr/>
        </p:nvCxnSpPr>
        <p:spPr>
          <a:xfrm flipV="1">
            <a:off x="4860032" y="4800735"/>
            <a:ext cx="0" cy="50047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/>
          <p:nvPr/>
        </p:nvCxnSpPr>
        <p:spPr>
          <a:xfrm>
            <a:off x="3131838" y="4800734"/>
            <a:ext cx="3042352" cy="1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87"/>
          <p:cNvCxnSpPr/>
          <p:nvPr/>
        </p:nvCxnSpPr>
        <p:spPr>
          <a:xfrm>
            <a:off x="4680012" y="4581128"/>
            <a:ext cx="0" cy="216024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5" name="Gerade Verbindung 1034"/>
          <p:cNvCxnSpPr/>
          <p:nvPr/>
        </p:nvCxnSpPr>
        <p:spPr>
          <a:xfrm>
            <a:off x="6761141" y="6095550"/>
            <a:ext cx="0" cy="697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7" name="Gerade Verbindung 1036"/>
          <p:cNvCxnSpPr>
            <a:stCxn id="1026" idx="1"/>
          </p:cNvCxnSpPr>
          <p:nvPr/>
        </p:nvCxnSpPr>
        <p:spPr>
          <a:xfrm>
            <a:off x="6174190" y="5750592"/>
            <a:ext cx="507596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9" name="Gerade Verbindung 1038"/>
          <p:cNvCxnSpPr/>
          <p:nvPr/>
        </p:nvCxnSpPr>
        <p:spPr>
          <a:xfrm flipV="1">
            <a:off x="6761141" y="5301208"/>
            <a:ext cx="0" cy="7200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7" name="Gerade Verbindung 1046"/>
          <p:cNvCxnSpPr/>
          <p:nvPr/>
        </p:nvCxnSpPr>
        <p:spPr>
          <a:xfrm flipV="1">
            <a:off x="6761141" y="4869159"/>
            <a:ext cx="0" cy="43204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4" name="Gerade Verbindung 1053"/>
          <p:cNvCxnSpPr>
            <a:stCxn id="1026" idx="1"/>
          </p:cNvCxnSpPr>
          <p:nvPr/>
        </p:nvCxnSpPr>
        <p:spPr>
          <a:xfrm flipV="1">
            <a:off x="6174190" y="4797152"/>
            <a:ext cx="0" cy="95344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5" name="Gerade Verbindung 1064"/>
          <p:cNvCxnSpPr/>
          <p:nvPr/>
        </p:nvCxnSpPr>
        <p:spPr>
          <a:xfrm>
            <a:off x="6761141" y="6165304"/>
            <a:ext cx="510267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7" name="Gerade Verbindung 1066"/>
          <p:cNvCxnSpPr/>
          <p:nvPr/>
        </p:nvCxnSpPr>
        <p:spPr>
          <a:xfrm flipH="1" flipV="1">
            <a:off x="7271407" y="2039183"/>
            <a:ext cx="1" cy="4126121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9" name="Gerade Verbindung 1068"/>
          <p:cNvCxnSpPr/>
          <p:nvPr/>
        </p:nvCxnSpPr>
        <p:spPr>
          <a:xfrm flipH="1">
            <a:off x="5436096" y="2027753"/>
            <a:ext cx="183531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3" name="Gerade Verbindung 1072"/>
          <p:cNvCxnSpPr/>
          <p:nvPr/>
        </p:nvCxnSpPr>
        <p:spPr>
          <a:xfrm>
            <a:off x="5436096" y="2027753"/>
            <a:ext cx="0" cy="53753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1" name="Gerade Verbindung 1080"/>
          <p:cNvCxnSpPr/>
          <p:nvPr/>
        </p:nvCxnSpPr>
        <p:spPr>
          <a:xfrm flipV="1">
            <a:off x="3032926" y="5049180"/>
            <a:ext cx="0" cy="222901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3" name="Gerade Verbindung 1082"/>
          <p:cNvCxnSpPr/>
          <p:nvPr/>
        </p:nvCxnSpPr>
        <p:spPr>
          <a:xfrm flipV="1">
            <a:off x="3032926" y="5049180"/>
            <a:ext cx="3320826" cy="1791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5" name="Gerade Verbindung 1084"/>
          <p:cNvCxnSpPr/>
          <p:nvPr/>
        </p:nvCxnSpPr>
        <p:spPr>
          <a:xfrm flipV="1">
            <a:off x="6353752" y="2132856"/>
            <a:ext cx="0" cy="2916324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7" name="Gerade Verbindung 1086"/>
          <p:cNvCxnSpPr/>
          <p:nvPr/>
        </p:nvCxnSpPr>
        <p:spPr>
          <a:xfrm flipH="1">
            <a:off x="5580112" y="2132856"/>
            <a:ext cx="773640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4" name="Gerade Verbindung 1093"/>
          <p:cNvCxnSpPr/>
          <p:nvPr/>
        </p:nvCxnSpPr>
        <p:spPr>
          <a:xfrm flipV="1">
            <a:off x="5580112" y="2132856"/>
            <a:ext cx="0" cy="43204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8" name="Gerade Verbindung 1097"/>
          <p:cNvCxnSpPr/>
          <p:nvPr/>
        </p:nvCxnSpPr>
        <p:spPr>
          <a:xfrm flipV="1">
            <a:off x="4777752" y="5165981"/>
            <a:ext cx="0" cy="11145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1" name="Gerade Verbindung 1100"/>
          <p:cNvCxnSpPr/>
          <p:nvPr/>
        </p:nvCxnSpPr>
        <p:spPr>
          <a:xfrm flipV="1">
            <a:off x="4777752" y="5160630"/>
            <a:ext cx="1738464" cy="5351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3" name="Gerade Verbindung 1102"/>
          <p:cNvCxnSpPr/>
          <p:nvPr/>
        </p:nvCxnSpPr>
        <p:spPr>
          <a:xfrm flipV="1">
            <a:off x="6516216" y="1863694"/>
            <a:ext cx="0" cy="329693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5" name="Gerade Verbindung 1104"/>
          <p:cNvCxnSpPr/>
          <p:nvPr/>
        </p:nvCxnSpPr>
        <p:spPr>
          <a:xfrm flipH="1">
            <a:off x="5292080" y="1863694"/>
            <a:ext cx="1224136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0" name="Gerade Verbindung 1109"/>
          <p:cNvCxnSpPr/>
          <p:nvPr/>
        </p:nvCxnSpPr>
        <p:spPr>
          <a:xfrm flipV="1">
            <a:off x="5292080" y="1863694"/>
            <a:ext cx="0" cy="725744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feld 183"/>
          <p:cNvSpPr txBox="1"/>
          <p:nvPr/>
        </p:nvSpPr>
        <p:spPr>
          <a:xfrm>
            <a:off x="1879015" y="5793283"/>
            <a:ext cx="781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Meta Office" panose="020B0502040000020004" pitchFamily="34" charset="0"/>
              </a:rPr>
              <a:t>Taster 1</a:t>
            </a:r>
            <a:endParaRPr lang="de-DE" sz="1400" dirty="0">
              <a:latin typeface="Meta Office" panose="020B0502040000020004" pitchFamily="34" charset="0"/>
            </a:endParaRPr>
          </a:p>
        </p:txBody>
      </p:sp>
      <p:sp>
        <p:nvSpPr>
          <p:cNvPr id="185" name="Textfeld 184"/>
          <p:cNvSpPr txBox="1"/>
          <p:nvPr/>
        </p:nvSpPr>
        <p:spPr>
          <a:xfrm>
            <a:off x="3770660" y="5799999"/>
            <a:ext cx="781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Meta Office" panose="020B0502040000020004" pitchFamily="34" charset="0"/>
              </a:rPr>
              <a:t>Taster 2</a:t>
            </a:r>
            <a:endParaRPr lang="de-DE" sz="1400" dirty="0">
              <a:latin typeface="Meta Office" panose="020B0502040000020004" pitchFamily="34" charset="0"/>
            </a:endParaRPr>
          </a:p>
        </p:txBody>
      </p:sp>
      <p:sp>
        <p:nvSpPr>
          <p:cNvPr id="186" name="Textfeld 185"/>
          <p:cNvSpPr txBox="1"/>
          <p:nvPr/>
        </p:nvSpPr>
        <p:spPr>
          <a:xfrm>
            <a:off x="5580112" y="5812243"/>
            <a:ext cx="106987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00" dirty="0" err="1" smtClean="0">
                <a:latin typeface="Meta Office" panose="020B0502040000020004" pitchFamily="34" charset="0"/>
              </a:rPr>
              <a:t>Reedkontakt</a:t>
            </a:r>
            <a:endParaRPr lang="de-DE" sz="1300" dirty="0">
              <a:latin typeface="Meta Office" panose="020B0502040000020004" pitchFamily="34" charset="0"/>
            </a:endParaRPr>
          </a:p>
        </p:txBody>
      </p:sp>
      <p:sp>
        <p:nvSpPr>
          <p:cNvPr id="187" name="Textfeld 186"/>
          <p:cNvSpPr txBox="1"/>
          <p:nvPr/>
        </p:nvSpPr>
        <p:spPr>
          <a:xfrm>
            <a:off x="6188310" y="5442815"/>
            <a:ext cx="461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Meta Office" panose="020B0502040000020004" pitchFamily="34" charset="0"/>
              </a:rPr>
              <a:t>5 V</a:t>
            </a:r>
            <a:endParaRPr lang="de-DE" sz="1400" dirty="0">
              <a:latin typeface="Meta Office" panose="020B0502040000020004" pitchFamily="34" charset="0"/>
            </a:endParaRPr>
          </a:p>
        </p:txBody>
      </p:sp>
      <p:sp>
        <p:nvSpPr>
          <p:cNvPr id="188" name="Textfeld 187"/>
          <p:cNvSpPr txBox="1"/>
          <p:nvPr/>
        </p:nvSpPr>
        <p:spPr>
          <a:xfrm>
            <a:off x="6706087" y="5147319"/>
            <a:ext cx="522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Meta Office" panose="020B0502040000020004" pitchFamily="34" charset="0"/>
              </a:rPr>
              <a:t>GND</a:t>
            </a:r>
            <a:endParaRPr lang="de-DE" sz="1400" dirty="0">
              <a:latin typeface="Meta Office" panose="020B0502040000020004" pitchFamily="34" charset="0"/>
            </a:endParaRPr>
          </a:p>
        </p:txBody>
      </p:sp>
      <p:sp>
        <p:nvSpPr>
          <p:cNvPr id="189" name="Textfeld 188"/>
          <p:cNvSpPr txBox="1"/>
          <p:nvPr/>
        </p:nvSpPr>
        <p:spPr>
          <a:xfrm>
            <a:off x="6335113" y="6173624"/>
            <a:ext cx="12874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00" dirty="0" smtClean="0">
                <a:latin typeface="Meta Office" panose="020B0502040000020004" pitchFamily="34" charset="0"/>
              </a:rPr>
              <a:t>Signalausgang</a:t>
            </a:r>
            <a:endParaRPr lang="de-DE" sz="1300" dirty="0">
              <a:latin typeface="Meta Office" panose="020B0502040000020004" pitchFamily="34" charset="0"/>
            </a:endParaRPr>
          </a:p>
        </p:txBody>
      </p:sp>
      <p:sp>
        <p:nvSpPr>
          <p:cNvPr id="190" name="Textfeld 189"/>
          <p:cNvSpPr txBox="1"/>
          <p:nvPr/>
        </p:nvSpPr>
        <p:spPr>
          <a:xfrm>
            <a:off x="3276096" y="4746626"/>
            <a:ext cx="439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Meta Office" panose="020B0502040000020004" pitchFamily="34" charset="0"/>
              </a:rPr>
              <a:t> </a:t>
            </a:r>
            <a:r>
              <a:rPr lang="de-DE" sz="800" dirty="0" smtClean="0">
                <a:latin typeface="Meta Office" panose="020B0502040000020004" pitchFamily="34" charset="0"/>
              </a:rPr>
              <a:t>GND</a:t>
            </a:r>
            <a:endParaRPr lang="de-DE" sz="800" dirty="0">
              <a:latin typeface="Meta Office" panose="020B0502040000020004" pitchFamily="34" charset="0"/>
            </a:endParaRPr>
          </a:p>
        </p:txBody>
      </p:sp>
      <p:sp>
        <p:nvSpPr>
          <p:cNvPr id="191" name="Textfeld 190"/>
          <p:cNvSpPr txBox="1"/>
          <p:nvPr/>
        </p:nvSpPr>
        <p:spPr>
          <a:xfrm>
            <a:off x="2771800" y="4758970"/>
            <a:ext cx="430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Meta Office" panose="020B0502040000020004" pitchFamily="34" charset="0"/>
              </a:rPr>
              <a:t>  </a:t>
            </a:r>
            <a:r>
              <a:rPr lang="de-DE" sz="800" dirty="0" smtClean="0">
                <a:latin typeface="Meta Office" panose="020B0502040000020004" pitchFamily="34" charset="0"/>
              </a:rPr>
              <a:t>5 V</a:t>
            </a:r>
            <a:endParaRPr lang="de-DE" sz="800" dirty="0">
              <a:latin typeface="Meta Office" panose="020B0502040000020004" pitchFamily="34" charset="0"/>
            </a:endParaRPr>
          </a:p>
        </p:txBody>
      </p:sp>
      <p:sp>
        <p:nvSpPr>
          <p:cNvPr id="192" name="Textfeld 191"/>
          <p:cNvSpPr txBox="1"/>
          <p:nvPr/>
        </p:nvSpPr>
        <p:spPr>
          <a:xfrm>
            <a:off x="2632067" y="5061987"/>
            <a:ext cx="5179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Meta Office" panose="020B0502040000020004" pitchFamily="34" charset="0"/>
              </a:rPr>
              <a:t>Signal</a:t>
            </a:r>
            <a:endParaRPr lang="de-DE" sz="800" dirty="0">
              <a:latin typeface="Meta Office" panose="020B0502040000020004" pitchFamily="34" charset="0"/>
            </a:endParaRPr>
          </a:p>
        </p:txBody>
      </p:sp>
      <p:sp>
        <p:nvSpPr>
          <p:cNvPr id="193" name="Textfeld 192"/>
          <p:cNvSpPr txBox="1"/>
          <p:nvPr/>
        </p:nvSpPr>
        <p:spPr>
          <a:xfrm>
            <a:off x="4293536" y="5221706"/>
            <a:ext cx="5179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Meta Office" panose="020B0502040000020004" pitchFamily="34" charset="0"/>
              </a:rPr>
              <a:t>  Signal</a:t>
            </a:r>
            <a:endParaRPr lang="de-DE" sz="800" dirty="0">
              <a:latin typeface="Meta Office" panose="020B0502040000020004" pitchFamily="34" charset="0"/>
            </a:endParaRPr>
          </a:p>
        </p:txBody>
      </p:sp>
      <p:sp>
        <p:nvSpPr>
          <p:cNvPr id="194" name="Textfeld 193"/>
          <p:cNvSpPr txBox="1"/>
          <p:nvPr/>
        </p:nvSpPr>
        <p:spPr>
          <a:xfrm>
            <a:off x="4929272" y="4833736"/>
            <a:ext cx="4954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Meta Office" panose="020B0502040000020004" pitchFamily="34" charset="0"/>
              </a:rPr>
              <a:t>GND</a:t>
            </a:r>
            <a:endParaRPr lang="de-DE" sz="800" dirty="0">
              <a:latin typeface="Meta Office" panose="020B0502040000020004" pitchFamily="34" charset="0"/>
            </a:endParaRPr>
          </a:p>
        </p:txBody>
      </p:sp>
      <p:sp>
        <p:nvSpPr>
          <p:cNvPr id="195" name="Textfeld 194"/>
          <p:cNvSpPr txBox="1"/>
          <p:nvPr/>
        </p:nvSpPr>
        <p:spPr>
          <a:xfrm>
            <a:off x="4517502" y="4800735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Meta Office" panose="020B0502040000020004" pitchFamily="34" charset="0"/>
              </a:rPr>
              <a:t>  </a:t>
            </a:r>
            <a:r>
              <a:rPr lang="de-DE" sz="800" dirty="0" smtClean="0">
                <a:latin typeface="Meta Office" panose="020B0502040000020004" pitchFamily="34" charset="0"/>
              </a:rPr>
              <a:t>5 V</a:t>
            </a:r>
            <a:endParaRPr lang="de-DE" sz="800" dirty="0">
              <a:latin typeface="Meta Office" panose="020B0502040000020004" pitchFamily="34" charset="0"/>
            </a:endParaRPr>
          </a:p>
        </p:txBody>
      </p:sp>
      <p:cxnSp>
        <p:nvCxnSpPr>
          <p:cNvPr id="3" name="Gerade Verbindung 2"/>
          <p:cNvCxnSpPr/>
          <p:nvPr/>
        </p:nvCxnSpPr>
        <p:spPr>
          <a:xfrm>
            <a:off x="5233640" y="4581128"/>
            <a:ext cx="0" cy="165498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olid"/>
          </a:ln>
          <a:effectLst>
            <a:outerShdw dist="50800" sx="1000" sy="1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5233640" y="4746626"/>
            <a:ext cx="2650728" cy="12344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 flipV="1">
            <a:off x="4667121" y="1580939"/>
            <a:ext cx="0" cy="1008499"/>
          </a:xfrm>
          <a:prstGeom prst="line">
            <a:avLst/>
          </a:prstGeom>
          <a:ln w="158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4667121" y="1580939"/>
            <a:ext cx="2929215" cy="0"/>
          </a:xfrm>
          <a:prstGeom prst="line">
            <a:avLst/>
          </a:prstGeom>
          <a:ln w="158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>
            <a:off x="7596336" y="1580939"/>
            <a:ext cx="0" cy="2856173"/>
          </a:xfrm>
          <a:prstGeom prst="line">
            <a:avLst/>
          </a:prstGeom>
          <a:ln w="158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>
            <a:off x="7596336" y="4437112"/>
            <a:ext cx="360040" cy="0"/>
          </a:xfrm>
          <a:prstGeom prst="line">
            <a:avLst/>
          </a:prstGeom>
          <a:ln w="158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feld 95"/>
          <p:cNvSpPr txBox="1"/>
          <p:nvPr/>
        </p:nvSpPr>
        <p:spPr>
          <a:xfrm>
            <a:off x="7956376" y="426812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latin typeface="Meta Office" panose="020B0502040000020004" pitchFamily="34" charset="0"/>
              </a:rPr>
              <a:t>Analogausgang 9</a:t>
            </a:r>
            <a:endParaRPr lang="de-DE" sz="1000" dirty="0">
              <a:latin typeface="Meta Office" panose="020B0502040000020004" pitchFamily="34" charset="0"/>
            </a:endParaRPr>
          </a:p>
        </p:txBody>
      </p:sp>
      <p:sp>
        <p:nvSpPr>
          <p:cNvPr id="99" name="Textfeld 98"/>
          <p:cNvSpPr txBox="1"/>
          <p:nvPr/>
        </p:nvSpPr>
        <p:spPr>
          <a:xfrm>
            <a:off x="7884368" y="4612946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latin typeface="Meta Office" panose="020B0502040000020004" pitchFamily="34" charset="0"/>
              </a:rPr>
              <a:t>Analogeingang A0</a:t>
            </a:r>
            <a:endParaRPr lang="de-DE" sz="1000" dirty="0">
              <a:latin typeface="Meta Office" panose="020B0502040000020004" pitchFamily="34" charset="0"/>
            </a:endParaRPr>
          </a:p>
        </p:txBody>
      </p:sp>
      <p:cxnSp>
        <p:nvCxnSpPr>
          <p:cNvPr id="14" name="Gerade Verbindung 13"/>
          <p:cNvCxnSpPr/>
          <p:nvPr/>
        </p:nvCxnSpPr>
        <p:spPr>
          <a:xfrm>
            <a:off x="5724128" y="4581128"/>
            <a:ext cx="0" cy="373495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>
            <a:off x="5724128" y="4954623"/>
            <a:ext cx="1944216" cy="0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5796136" y="4581128"/>
            <a:ext cx="0" cy="331730"/>
          </a:xfrm>
          <a:prstGeom prst="line">
            <a:avLst/>
          </a:prstGeom>
          <a:ln w="158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40"/>
          <p:cNvCxnSpPr/>
          <p:nvPr/>
        </p:nvCxnSpPr>
        <p:spPr>
          <a:xfrm>
            <a:off x="5796136" y="4912858"/>
            <a:ext cx="2088232" cy="0"/>
          </a:xfrm>
          <a:prstGeom prst="line">
            <a:avLst/>
          </a:prstGeom>
          <a:ln w="158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>
            <a:off x="7668344" y="4954623"/>
            <a:ext cx="0" cy="274577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56"/>
          <p:cNvCxnSpPr/>
          <p:nvPr/>
        </p:nvCxnSpPr>
        <p:spPr>
          <a:xfrm>
            <a:off x="7884368" y="4912858"/>
            <a:ext cx="0" cy="316342"/>
          </a:xfrm>
          <a:prstGeom prst="line">
            <a:avLst/>
          </a:prstGeom>
          <a:ln w="158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feld 106"/>
          <p:cNvSpPr txBox="1"/>
          <p:nvPr/>
        </p:nvSpPr>
        <p:spPr>
          <a:xfrm>
            <a:off x="7506326" y="5235290"/>
            <a:ext cx="32403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 smtClean="0">
                <a:latin typeface="Meta Office" panose="020B0502040000020004" pitchFamily="34" charset="0"/>
              </a:rPr>
              <a:t>SDA</a:t>
            </a:r>
            <a:endParaRPr lang="de-DE" sz="600" dirty="0">
              <a:latin typeface="Meta Office" panose="020B0502040000020004" pitchFamily="34" charset="0"/>
            </a:endParaRPr>
          </a:p>
        </p:txBody>
      </p:sp>
      <p:sp>
        <p:nvSpPr>
          <p:cNvPr id="108" name="Textfeld 107"/>
          <p:cNvSpPr txBox="1"/>
          <p:nvPr/>
        </p:nvSpPr>
        <p:spPr>
          <a:xfrm>
            <a:off x="7776356" y="5237095"/>
            <a:ext cx="32403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 smtClean="0">
                <a:latin typeface="Meta Office" panose="020B0502040000020004" pitchFamily="34" charset="0"/>
              </a:rPr>
              <a:t>SCL</a:t>
            </a:r>
            <a:endParaRPr lang="de-DE" sz="600" dirty="0">
              <a:latin typeface="Meta Office" panose="020B0502040000020004" pitchFamily="34" charset="0"/>
            </a:endParaRPr>
          </a:p>
        </p:txBody>
      </p:sp>
      <p:sp>
        <p:nvSpPr>
          <p:cNvPr id="109" name="Textfeld 108"/>
          <p:cNvSpPr txBox="1"/>
          <p:nvPr/>
        </p:nvSpPr>
        <p:spPr>
          <a:xfrm>
            <a:off x="7972984" y="4959025"/>
            <a:ext cx="5760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Meta Office" panose="020B0502040000020004" pitchFamily="34" charset="0"/>
              </a:rPr>
              <a:t>I</a:t>
            </a:r>
            <a:r>
              <a:rPr lang="de-DE" sz="800" dirty="0" smtClean="0">
                <a:latin typeface="Arial"/>
                <a:cs typeface="Arial"/>
              </a:rPr>
              <a:t>² C Bus</a:t>
            </a:r>
            <a:endParaRPr lang="de-DE" sz="800" dirty="0">
              <a:latin typeface="Meta Office" panose="020B0502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2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899592" y="179537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Layout" panose="020B0502030000020004" pitchFamily="34" charset="0"/>
              </a:rPr>
              <a:t>           Belegung der Ein-Ausgänge des ARDUINO und Leitungsfarben</a:t>
            </a:r>
            <a:endParaRPr lang="de-DE" dirty="0">
              <a:latin typeface="Meta Layout" panose="020B0502030000020004" pitchFamily="34" charset="0"/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546341"/>
              </p:ext>
            </p:extLst>
          </p:nvPr>
        </p:nvGraphicFramePr>
        <p:xfrm>
          <a:off x="755576" y="692696"/>
          <a:ext cx="7416824" cy="5542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2491873"/>
                <a:gridCol w="2332663"/>
              </a:tblGrid>
              <a:tr h="369525">
                <a:tc>
                  <a:txBody>
                    <a:bodyPr/>
                    <a:lstStyle/>
                    <a:p>
                      <a:r>
                        <a:rPr lang="de-DE" dirty="0" smtClean="0"/>
                        <a:t>     Bezeichnung : E/A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   Funktion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Leitungsfarben</a:t>
                      </a:r>
                      <a:endParaRPr lang="de-DE" dirty="0"/>
                    </a:p>
                  </a:txBody>
                  <a:tcPr/>
                </a:tc>
              </a:tr>
              <a:tr h="369525"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       + 5 V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 Versorgung : Taster, Sensoren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 dirty="0" smtClean="0"/>
                        <a:t>             </a:t>
                      </a:r>
                      <a:r>
                        <a:rPr lang="de-DE" sz="1100" b="1" dirty="0" err="1" smtClean="0"/>
                        <a:t>gelb,grau,braun</a:t>
                      </a:r>
                      <a:endParaRPr lang="de-DE" sz="1100" b="1" dirty="0"/>
                    </a:p>
                  </a:txBody>
                  <a:tcPr/>
                </a:tc>
              </a:tr>
              <a:tr h="369525"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        GND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Masseversorgung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     </a:t>
                      </a:r>
                      <a:r>
                        <a:rPr lang="de-DE" sz="1100" b="1" dirty="0" err="1" smtClean="0"/>
                        <a:t>schwarz,orange</a:t>
                      </a:r>
                      <a:r>
                        <a:rPr lang="de-DE" sz="1100" b="1" dirty="0" smtClean="0"/>
                        <a:t>, </a:t>
                      </a:r>
                      <a:r>
                        <a:rPr lang="de-DE" sz="1100" b="1" dirty="0" err="1" smtClean="0"/>
                        <a:t>lila,braun</a:t>
                      </a:r>
                      <a:endParaRPr lang="de-DE" sz="1100" b="1" dirty="0"/>
                    </a:p>
                  </a:txBody>
                  <a:tcPr/>
                </a:tc>
              </a:tr>
              <a:tr h="369525"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2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Input</a:t>
                      </a:r>
                      <a:r>
                        <a:rPr lang="de-DE" baseline="0" dirty="0" smtClean="0"/>
                        <a:t> Taster 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 dirty="0" smtClean="0"/>
                        <a:t>      grün</a:t>
                      </a:r>
                      <a:endParaRPr lang="de-DE" sz="1100" b="1" dirty="0"/>
                    </a:p>
                  </a:txBody>
                  <a:tcPr/>
                </a:tc>
              </a:tr>
              <a:tr h="3695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         3 (PWM fähig)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Sensorsignal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 dirty="0" smtClean="0"/>
                        <a:t>      rot</a:t>
                      </a:r>
                      <a:endParaRPr lang="de-DE" sz="1100" b="1" dirty="0"/>
                    </a:p>
                  </a:txBody>
                  <a:tcPr/>
                </a:tc>
              </a:tr>
              <a:tr h="369525"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       Input</a:t>
                      </a:r>
                      <a:r>
                        <a:rPr lang="de-DE" baseline="0" dirty="0" smtClean="0"/>
                        <a:t> Taster 2</a:t>
                      </a: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 dirty="0" smtClean="0"/>
                        <a:t>      lila</a:t>
                      </a:r>
                      <a:endParaRPr lang="de-DE" sz="1100" b="1" dirty="0"/>
                    </a:p>
                  </a:txBody>
                  <a:tcPr/>
                </a:tc>
              </a:tr>
              <a:tr h="3695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         5 (PWM fähig)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Output D1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 dirty="0" smtClean="0"/>
                        <a:t>      rot</a:t>
                      </a:r>
                      <a:endParaRPr lang="de-DE" sz="1100" b="1" dirty="0"/>
                    </a:p>
                  </a:txBody>
                  <a:tcPr/>
                </a:tc>
              </a:tr>
              <a:tr h="3695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         6 (PWM fähig)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Output D2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 dirty="0" smtClean="0"/>
                        <a:t>      gelb</a:t>
                      </a:r>
                      <a:endParaRPr lang="de-DE" sz="1100" b="1" dirty="0"/>
                    </a:p>
                  </a:txBody>
                  <a:tcPr/>
                </a:tc>
              </a:tr>
              <a:tr h="3695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         7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Output D3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 dirty="0" smtClean="0"/>
                        <a:t>      grün</a:t>
                      </a:r>
                      <a:endParaRPr lang="de-DE" sz="1100" b="1" dirty="0"/>
                    </a:p>
                  </a:txBody>
                  <a:tcPr/>
                </a:tc>
              </a:tr>
              <a:tr h="3695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         10 (PWM fähig)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Output D4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 dirty="0" smtClean="0"/>
                        <a:t>      rot</a:t>
                      </a:r>
                      <a:endParaRPr lang="de-DE" sz="1100" b="1" dirty="0"/>
                    </a:p>
                  </a:txBody>
                  <a:tcPr/>
                </a:tc>
              </a:tr>
              <a:tr h="3695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         11 (PWM fähig)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Output D4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 dirty="0" smtClean="0"/>
                        <a:t>      orange</a:t>
                      </a:r>
                      <a:endParaRPr lang="de-DE" sz="1100" b="1" dirty="0"/>
                    </a:p>
                  </a:txBody>
                  <a:tcPr/>
                </a:tc>
              </a:tr>
              <a:tr h="3695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         A0 (Analogeingang)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Sensorik,</a:t>
                      </a:r>
                      <a:r>
                        <a:rPr lang="de-DE" sz="1600" dirty="0" err="1" smtClean="0"/>
                        <a:t>Regelungstechnik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 dirty="0" smtClean="0"/>
                        <a:t>      weiß</a:t>
                      </a:r>
                      <a:endParaRPr lang="de-DE" sz="1100" b="1" dirty="0"/>
                    </a:p>
                  </a:txBody>
                  <a:tcPr/>
                </a:tc>
              </a:tr>
              <a:tr h="3695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         9 </a:t>
                      </a:r>
                      <a:r>
                        <a:rPr lang="de-DE" baseline="0" dirty="0" smtClean="0"/>
                        <a:t>  (Analogausgang)</a:t>
                      </a: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    Regelungstechnik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 dirty="0" smtClean="0"/>
                        <a:t>      blau</a:t>
                      </a:r>
                      <a:endParaRPr lang="de-DE" sz="1100" b="1" dirty="0"/>
                    </a:p>
                  </a:txBody>
                  <a:tcPr/>
                </a:tc>
              </a:tr>
              <a:tr h="3695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         A4 (I</a:t>
                      </a:r>
                      <a:r>
                        <a:rPr lang="de-DE" dirty="0" smtClean="0">
                          <a:latin typeface="Arial"/>
                          <a:cs typeface="Arial"/>
                        </a:rPr>
                        <a:t>²C Bus : SDA)</a:t>
                      </a: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            Sensorik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 dirty="0" smtClean="0"/>
                        <a:t>     orange</a:t>
                      </a:r>
                      <a:endParaRPr lang="de-DE" sz="1100" b="1" dirty="0"/>
                    </a:p>
                  </a:txBody>
                  <a:tcPr/>
                </a:tc>
              </a:tr>
              <a:tr h="3695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         A5 (I</a:t>
                      </a:r>
                      <a:r>
                        <a:rPr lang="de-DE" dirty="0" smtClean="0">
                          <a:latin typeface="Arial"/>
                          <a:cs typeface="Arial"/>
                        </a:rPr>
                        <a:t>²C Bus : SCL)</a:t>
                      </a: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            Sensorik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1" dirty="0" smtClean="0"/>
                        <a:t>     gelb</a:t>
                      </a:r>
                      <a:endParaRPr lang="de-DE" sz="11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30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275856" y="371178"/>
            <a:ext cx="20923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Meta Layout" panose="020B0502030000020004" pitchFamily="34" charset="0"/>
              </a:rPr>
              <a:t> </a:t>
            </a:r>
            <a:r>
              <a:rPr lang="de-DE" dirty="0" smtClean="0">
                <a:latin typeface="Meta Layout" panose="020B0502030000020004" pitchFamily="34" charset="0"/>
              </a:rPr>
              <a:t>  Fotos der Bauteile</a:t>
            </a:r>
            <a:endParaRPr lang="de-DE" dirty="0"/>
          </a:p>
        </p:txBody>
      </p:sp>
      <p:pic>
        <p:nvPicPr>
          <p:cNvPr id="2050" name="Picture 2" descr="D:\Mikrocontroller 02-03-21\Arduino März 21\Fertige Geräte mit dem  ARDUINO 02-03-21\Übungsgerät für den ARDUINO in Arbeit\Unterlagen\Fotos\20210304_1134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14540" y="34317"/>
            <a:ext cx="5596007" cy="748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2195736" y="263691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  </a:t>
            </a:r>
            <a:r>
              <a:rPr lang="de-DE" dirty="0" smtClean="0">
                <a:solidFill>
                  <a:srgbClr val="FF0000"/>
                </a:solidFill>
                <a:latin typeface="Meta Layout" panose="020B0502030000020004" pitchFamily="34" charset="0"/>
              </a:rPr>
              <a:t>Sensortaster 1</a:t>
            </a:r>
            <a:endParaRPr lang="de-DE" dirty="0">
              <a:solidFill>
                <a:srgbClr val="FF0000"/>
              </a:solidFill>
              <a:latin typeface="Meta Layout" panose="020B05020300000200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932040" y="264073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  </a:t>
            </a:r>
            <a:r>
              <a:rPr lang="de-DE" dirty="0" smtClean="0">
                <a:solidFill>
                  <a:srgbClr val="FF0000"/>
                </a:solidFill>
                <a:latin typeface="Meta Layout" panose="020B0502030000020004" pitchFamily="34" charset="0"/>
              </a:rPr>
              <a:t>Sensortaster 2</a:t>
            </a:r>
            <a:endParaRPr lang="de-DE" dirty="0">
              <a:solidFill>
                <a:srgbClr val="FF0000"/>
              </a:solidFill>
              <a:latin typeface="Meta Layout" panose="020B05020300000200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123728" y="184482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  <a:latin typeface="Meta Layout" panose="020B0502030000020004" pitchFamily="34" charset="0"/>
              </a:rPr>
              <a:t>D1</a:t>
            </a:r>
            <a:endParaRPr lang="de-DE" dirty="0">
              <a:solidFill>
                <a:srgbClr val="FF0000"/>
              </a:solidFill>
              <a:latin typeface="Meta Layout" panose="020B05020300000200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932040" y="184482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FF00"/>
                </a:solidFill>
                <a:latin typeface="Meta Layout" panose="020B0502030000020004" pitchFamily="34" charset="0"/>
              </a:rPr>
              <a:t>D2</a:t>
            </a:r>
            <a:endParaRPr lang="de-DE" dirty="0">
              <a:solidFill>
                <a:srgbClr val="FFFF00"/>
              </a:solidFill>
              <a:latin typeface="Meta Layout" panose="020B05020300000200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516216" y="184482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B050"/>
                </a:solidFill>
                <a:latin typeface="Meta Layout" panose="020B0502030000020004" pitchFamily="34" charset="0"/>
              </a:rPr>
              <a:t> D3</a:t>
            </a:r>
            <a:endParaRPr lang="de-DE" dirty="0">
              <a:solidFill>
                <a:srgbClr val="00B050"/>
              </a:solidFill>
              <a:latin typeface="Meta Layout" panose="020B050203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3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Mikrocontroller 02-03-21\Arduino März 21\Fertige Geräte mit dem  ARDUINO 02-03-21\Übungsgerät für den ARDUINO in Arbeit\Unterlagen\Fotos\20210304_0943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403559" y="694770"/>
            <a:ext cx="6049911" cy="518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4788024" y="177281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Layout" panose="020B0502030000020004" pitchFamily="34" charset="0"/>
              </a:rPr>
              <a:t>D4</a:t>
            </a:r>
            <a:endParaRPr lang="de-DE" dirty="0">
              <a:latin typeface="Meta Layout" panose="020B050203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07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Mikrocontroller 02-03-21\Arduino März 21\Fertige Geräte mit dem  ARDUINO 02-03-21\Übungsgerät für den ARDUINO in Arbeit\Unterlagen\Fotos\20210304_1135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97470" y="770882"/>
            <a:ext cx="6135159" cy="525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2553841" y="1156931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Layout" panose="020B0502030000020004" pitchFamily="34" charset="0"/>
              </a:rPr>
              <a:t>Sensoranschluss, hier ein </a:t>
            </a:r>
            <a:r>
              <a:rPr lang="de-DE" dirty="0" err="1" smtClean="0">
                <a:latin typeface="Meta Layout" panose="020B0502030000020004" pitchFamily="34" charset="0"/>
              </a:rPr>
              <a:t>Reedkontakt</a:t>
            </a:r>
            <a:endParaRPr lang="de-DE" dirty="0">
              <a:latin typeface="Meta Layout" panose="020B05020300000200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36184" y="4581128"/>
            <a:ext cx="25582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Layout" panose="020B0502030000020004" pitchFamily="34" charset="0"/>
              </a:rPr>
              <a:t>Braun : + 5 V</a:t>
            </a:r>
          </a:p>
          <a:p>
            <a:r>
              <a:rPr lang="de-DE" dirty="0" smtClean="0">
                <a:latin typeface="Meta Layout" panose="020B0502030000020004" pitchFamily="34" charset="0"/>
              </a:rPr>
              <a:t>Schwarz : GND</a:t>
            </a:r>
          </a:p>
          <a:p>
            <a:r>
              <a:rPr lang="de-DE" dirty="0" smtClean="0">
                <a:latin typeface="Meta Layout" panose="020B0502030000020004" pitchFamily="34" charset="0"/>
              </a:rPr>
              <a:t>Rot : Signalausgang (3)</a:t>
            </a:r>
            <a:endParaRPr lang="de-DE" dirty="0">
              <a:latin typeface="Meta Layout" panose="020B050203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92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Mikrocontroller 02-03-21\Arduino März 21\Fertige Geräte mit dem  ARDUINO 02-03-21\Übungsgerät für den ARDUINO in Arbeit\Unterlagen\Fotos\20210304_1135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97470" y="780217"/>
            <a:ext cx="6135159" cy="525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2915816" y="227687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Meta Layout" panose="020B0502030000020004" pitchFamily="34" charset="0"/>
              </a:rPr>
              <a:t>Analogeingang A 0 (weiß)</a:t>
            </a:r>
            <a:endParaRPr lang="de-DE" dirty="0">
              <a:solidFill>
                <a:schemeClr val="bg1"/>
              </a:solidFill>
              <a:latin typeface="Meta Layout" panose="020B0502030000020004" pitchFamily="34" charset="0"/>
            </a:endParaRPr>
          </a:p>
        </p:txBody>
      </p:sp>
      <p:cxnSp>
        <p:nvCxnSpPr>
          <p:cNvPr id="5" name="Gerade Verbindung mit Pfeil 4"/>
          <p:cNvCxnSpPr/>
          <p:nvPr/>
        </p:nvCxnSpPr>
        <p:spPr>
          <a:xfrm flipV="1">
            <a:off x="2411760" y="1700808"/>
            <a:ext cx="0" cy="945396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1907704" y="1287939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66FF"/>
                </a:solidFill>
                <a:latin typeface="Meta Layout" panose="020B0502030000020004" pitchFamily="34" charset="0"/>
              </a:rPr>
              <a:t>Analogausgang 9 (blau)</a:t>
            </a:r>
            <a:endParaRPr lang="de-DE" dirty="0">
              <a:solidFill>
                <a:srgbClr val="0066FF"/>
              </a:solidFill>
              <a:latin typeface="Meta Layout" panose="020B05020300000200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4615010" y="4653136"/>
            <a:ext cx="3845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Meta Layout" panose="020B0502030000020004" pitchFamily="34" charset="0"/>
              </a:rPr>
              <a:t>Ground</a:t>
            </a:r>
            <a:r>
              <a:rPr lang="de-DE" dirty="0" smtClean="0">
                <a:latin typeface="Meta Layout" panose="020B0502030000020004" pitchFamily="34" charset="0"/>
              </a:rPr>
              <a:t> für Analogsignale (schwarz)</a:t>
            </a:r>
            <a:endParaRPr lang="de-DE" dirty="0">
              <a:latin typeface="Meta Layout" panose="020B0502030000020004" pitchFamily="34" charset="0"/>
            </a:endParaRPr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4139952" y="3861048"/>
            <a:ext cx="792088" cy="79208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05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ikrocontroller 04-03-21\Arduino März 21\Fertige Geräte mit dem  ARDUINO 04-03-21\Übungsgerät für den ARDUINO 04-03-21\Unterlagen\Fotos\20210305_0929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52051" y="1120357"/>
            <a:ext cx="5725544" cy="429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Gerade Verbindung mit Pfeil 2"/>
          <p:cNvCxnSpPr/>
          <p:nvPr/>
        </p:nvCxnSpPr>
        <p:spPr>
          <a:xfrm>
            <a:off x="4499992" y="3737781"/>
            <a:ext cx="0" cy="1491419"/>
          </a:xfrm>
          <a:prstGeom prst="straightConnector1">
            <a:avLst/>
          </a:prstGeom>
          <a:ln w="158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3833738" y="5229200"/>
            <a:ext cx="2106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Layout" panose="020B0502030000020004" pitchFamily="34" charset="0"/>
              </a:rPr>
              <a:t>I</a:t>
            </a:r>
            <a:r>
              <a:rPr lang="de-DE" dirty="0" smtClean="0">
                <a:latin typeface="Arial"/>
                <a:cs typeface="Arial"/>
              </a:rPr>
              <a:t>² C-Bus : A 4 SDA</a:t>
            </a:r>
            <a:endParaRPr lang="de-DE" dirty="0">
              <a:latin typeface="Meta Layout" panose="020B0502030000020004" pitchFamily="34" charset="0"/>
            </a:endParaRPr>
          </a:p>
        </p:txBody>
      </p:sp>
      <p:cxnSp>
        <p:nvCxnSpPr>
          <p:cNvPr id="6" name="Gerade Verbindung mit Pfeil 5"/>
          <p:cNvCxnSpPr/>
          <p:nvPr/>
        </p:nvCxnSpPr>
        <p:spPr>
          <a:xfrm>
            <a:off x="4716016" y="3737781"/>
            <a:ext cx="0" cy="699331"/>
          </a:xfrm>
          <a:prstGeom prst="straightConnector1">
            <a:avLst/>
          </a:prstGeom>
          <a:ln w="158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4572000" y="4516799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Layout" panose="020B0502030000020004" pitchFamily="34" charset="0"/>
              </a:rPr>
              <a:t>I</a:t>
            </a:r>
            <a:r>
              <a:rPr lang="de-DE" dirty="0" smtClean="0">
                <a:latin typeface="Arial"/>
                <a:cs typeface="Arial"/>
              </a:rPr>
              <a:t>² C-Bus : A 5 SLC</a:t>
            </a:r>
            <a:endParaRPr lang="de-DE" dirty="0">
              <a:latin typeface="Meta Layout" panose="020B050203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762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267744" y="179537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Layout" panose="020B0502030000020004" pitchFamily="34" charset="0"/>
              </a:rPr>
              <a:t>           Beschreibung des Übungsgerätes</a:t>
            </a:r>
            <a:endParaRPr lang="de-DE" dirty="0">
              <a:latin typeface="Meta Layout" panose="020B05020300000200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754385" y="620688"/>
            <a:ext cx="7488832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Office" panose="020B0502040000020004" pitchFamily="34" charset="0"/>
              </a:rPr>
              <a:t>Das Gerät ist in dieser Ausführung für </a:t>
            </a:r>
            <a:r>
              <a:rPr lang="de-DE" sz="1600" dirty="0" smtClean="0">
                <a:latin typeface="Meta Office" panose="020B0502040000020004" pitchFamily="34" charset="0"/>
              </a:rPr>
              <a:t>30</a:t>
            </a:r>
            <a:r>
              <a:rPr lang="de-DE" sz="1600" dirty="0" smtClean="0">
                <a:latin typeface="Meta Office" panose="020B0502040000020004" pitchFamily="34" charset="0"/>
              </a:rPr>
              <a:t> </a:t>
            </a:r>
            <a:r>
              <a:rPr lang="de-DE" sz="1600" dirty="0" smtClean="0">
                <a:latin typeface="Meta Office" panose="020B0502040000020004" pitchFamily="34" charset="0"/>
              </a:rPr>
              <a:t>verschiedene Übungen aufgebaut.</a:t>
            </a:r>
          </a:p>
          <a:p>
            <a:endParaRPr lang="de-DE" sz="1600" dirty="0" smtClean="0">
              <a:latin typeface="Meta Office" panose="020B0502040000020004" pitchFamily="34" charset="0"/>
            </a:endParaRPr>
          </a:p>
          <a:p>
            <a:r>
              <a:rPr lang="de-DE" sz="1600" dirty="0" smtClean="0">
                <a:latin typeface="Meta Office" panose="020B0502040000020004" pitchFamily="34" charset="0"/>
              </a:rPr>
              <a:t>Übersicht der Übungen : </a:t>
            </a:r>
          </a:p>
          <a:p>
            <a:endParaRPr lang="de-DE" sz="1600" dirty="0">
              <a:latin typeface="Meta Office" panose="020B0502040000020004" pitchFamily="34" charset="0"/>
            </a:endParaRPr>
          </a:p>
          <a:p>
            <a:r>
              <a:rPr lang="de-DE" sz="1600" b="1" dirty="0" smtClean="0">
                <a:latin typeface="Meta Office" panose="020B0502040000020004" pitchFamily="34" charset="0"/>
              </a:rPr>
              <a:t>Grundübungen mit </a:t>
            </a:r>
            <a:r>
              <a:rPr lang="de-DE" sz="1600" b="1" dirty="0" err="1" smtClean="0">
                <a:latin typeface="Meta Office" panose="020B0502040000020004" pitchFamily="34" charset="0"/>
              </a:rPr>
              <a:t>LED`s</a:t>
            </a:r>
            <a:r>
              <a:rPr lang="de-DE" sz="1600" b="1" dirty="0" smtClean="0">
                <a:latin typeface="Meta Office" panose="020B0502040000020004" pitchFamily="34" charset="0"/>
              </a:rPr>
              <a:t> :</a:t>
            </a:r>
          </a:p>
          <a:p>
            <a:endParaRPr lang="de-DE" sz="1600" dirty="0">
              <a:latin typeface="Meta Office" panose="020B0502040000020004" pitchFamily="34" charset="0"/>
            </a:endParaRPr>
          </a:p>
          <a:p>
            <a:pPr marL="342900" indent="-342900">
              <a:buAutoNum type="arabicPeriod"/>
            </a:pPr>
            <a:r>
              <a:rPr lang="de-DE" sz="1600" dirty="0" smtClean="0">
                <a:latin typeface="Meta Office" panose="020B0502040000020004" pitchFamily="34" charset="0"/>
              </a:rPr>
              <a:t>Blinkschaltung mit eine LED  ( D2 )</a:t>
            </a:r>
          </a:p>
          <a:p>
            <a:pPr marL="342900" indent="-342900">
              <a:buAutoNum type="arabicPeriod"/>
            </a:pPr>
            <a:r>
              <a:rPr lang="de-DE" sz="1600" dirty="0" smtClean="0">
                <a:latin typeface="Meta Office" panose="020B0502040000020004" pitchFamily="34" charset="0"/>
              </a:rPr>
              <a:t>Wechselblinker (astabile Kippstufe) mit 2 </a:t>
            </a:r>
            <a:r>
              <a:rPr lang="de-DE" sz="1600" dirty="0" err="1" smtClean="0">
                <a:latin typeface="Meta Office" panose="020B0502040000020004" pitchFamily="34" charset="0"/>
              </a:rPr>
              <a:t>LED`s</a:t>
            </a:r>
            <a:r>
              <a:rPr lang="de-DE" sz="1600" dirty="0" smtClean="0">
                <a:latin typeface="Meta Office" panose="020B0502040000020004" pitchFamily="34" charset="0"/>
              </a:rPr>
              <a:t> ( D1, D2 )</a:t>
            </a:r>
          </a:p>
          <a:p>
            <a:pPr marL="342900" indent="-342900">
              <a:buAutoNum type="arabicPeriod"/>
            </a:pPr>
            <a:r>
              <a:rPr lang="de-DE" sz="1600" dirty="0" smtClean="0">
                <a:latin typeface="Meta Office" panose="020B0502040000020004" pitchFamily="34" charset="0"/>
              </a:rPr>
              <a:t>Helligkeitsveränderung einer LED ( D1 )</a:t>
            </a:r>
          </a:p>
          <a:p>
            <a:pPr marL="342900" indent="-342900">
              <a:buAutoNum type="arabicPeriod"/>
            </a:pPr>
            <a:r>
              <a:rPr lang="de-DE" sz="1600" dirty="0" smtClean="0">
                <a:latin typeface="Meta Office" panose="020B0502040000020004" pitchFamily="34" charset="0"/>
              </a:rPr>
              <a:t>2 flackernde Kerzen (D1 ), (D2 )</a:t>
            </a:r>
          </a:p>
          <a:p>
            <a:pPr marL="342900" indent="-342900">
              <a:buAutoNum type="arabicPeriod"/>
            </a:pPr>
            <a:r>
              <a:rPr lang="de-DE" sz="1600" dirty="0" smtClean="0">
                <a:latin typeface="Meta Office" panose="020B0502040000020004" pitchFamily="34" charset="0"/>
              </a:rPr>
              <a:t>Lauflicht ( D1, D2, D3 )</a:t>
            </a:r>
          </a:p>
          <a:p>
            <a:pPr marL="342900" indent="-342900">
              <a:buAutoNum type="arabicPeriod"/>
            </a:pPr>
            <a:r>
              <a:rPr lang="de-DE" sz="1600" dirty="0" smtClean="0">
                <a:latin typeface="Meta Office" panose="020B0502040000020004" pitchFamily="34" charset="0"/>
              </a:rPr>
              <a:t>Bi-Color LED ( D4 )</a:t>
            </a:r>
          </a:p>
          <a:p>
            <a:pPr marL="342900" indent="-342900">
              <a:buAutoNum type="arabicPeriod"/>
            </a:pPr>
            <a:r>
              <a:rPr lang="de-DE" sz="1600" dirty="0" smtClean="0">
                <a:latin typeface="Meta Office" panose="020B0502040000020004" pitchFamily="34" charset="0"/>
              </a:rPr>
              <a:t>Einfache Ampel ( D1, D2, D3 )</a:t>
            </a:r>
          </a:p>
          <a:p>
            <a:pPr marL="342900" indent="-342900">
              <a:buAutoNum type="arabicPeriod"/>
            </a:pPr>
            <a:endParaRPr lang="de-DE" sz="1600" dirty="0" smtClean="0">
              <a:latin typeface="Meta Office" panose="020B0502040000020004" pitchFamily="34" charset="0"/>
            </a:endParaRPr>
          </a:p>
          <a:p>
            <a:pPr marL="342900" indent="-342900">
              <a:buAutoNum type="arabicPeriod"/>
            </a:pPr>
            <a:endParaRPr lang="de-DE" sz="1600" dirty="0">
              <a:latin typeface="Meta Office" panose="020B0502040000020004" pitchFamily="34" charset="0"/>
            </a:endParaRPr>
          </a:p>
          <a:p>
            <a:r>
              <a:rPr lang="de-DE" sz="1600" b="1" dirty="0" smtClean="0">
                <a:latin typeface="Meta Office" panose="020B0502040000020004" pitchFamily="34" charset="0"/>
              </a:rPr>
              <a:t>Logische Verknüpfungen :</a:t>
            </a:r>
          </a:p>
          <a:p>
            <a:endParaRPr lang="de-DE" sz="1600" dirty="0">
              <a:latin typeface="Meta Office" panose="020B0502040000020004" pitchFamily="34" charset="0"/>
            </a:endParaRPr>
          </a:p>
          <a:p>
            <a:pPr marL="342900" indent="-342900">
              <a:buAutoNum type="arabicPeriod"/>
            </a:pPr>
            <a:r>
              <a:rPr lang="de-DE" sz="1600" dirty="0" smtClean="0">
                <a:latin typeface="Meta Office" panose="020B0502040000020004" pitchFamily="34" charset="0"/>
              </a:rPr>
              <a:t>UND-Verknüpfung ( Taster 1, Taster 2 und D1 )</a:t>
            </a:r>
          </a:p>
          <a:p>
            <a:pPr marL="342900" indent="-342900">
              <a:buAutoNum type="arabicPeriod"/>
            </a:pPr>
            <a:r>
              <a:rPr lang="de-DE" sz="1600" dirty="0" smtClean="0">
                <a:latin typeface="Meta Office" panose="020B0502040000020004" pitchFamily="34" charset="0"/>
              </a:rPr>
              <a:t>ODER –Verknüpfung (Taster 1, Taster 2 und D1 )</a:t>
            </a:r>
          </a:p>
          <a:p>
            <a:pPr marL="342900" indent="-342900">
              <a:buAutoNum type="arabicPeriod"/>
            </a:pPr>
            <a:r>
              <a:rPr lang="de-DE" sz="1600" dirty="0" smtClean="0">
                <a:latin typeface="Meta Office" panose="020B0502040000020004" pitchFamily="34" charset="0"/>
              </a:rPr>
              <a:t>Nicht – Verknüpfung ( Taster 1, und D1 )</a:t>
            </a:r>
          </a:p>
          <a:p>
            <a:pPr marL="342900" indent="-342900">
              <a:buAutoNum type="arabicPeriod"/>
            </a:pPr>
            <a:r>
              <a:rPr lang="de-DE" sz="1600" dirty="0" smtClean="0">
                <a:latin typeface="Meta Office" panose="020B0502040000020004" pitchFamily="34" charset="0"/>
              </a:rPr>
              <a:t>NAND – Verknüpfung ( Taster 1, Taster 2 und D1 )</a:t>
            </a:r>
          </a:p>
          <a:p>
            <a:pPr marL="342900" indent="-342900">
              <a:buFontTx/>
              <a:buAutoNum type="arabicPeriod"/>
            </a:pPr>
            <a:r>
              <a:rPr lang="de-DE" sz="1600" dirty="0" smtClean="0">
                <a:latin typeface="Meta Office" panose="020B0502040000020004" pitchFamily="34" charset="0"/>
              </a:rPr>
              <a:t>NOR – Verknüpfung </a:t>
            </a:r>
            <a:r>
              <a:rPr lang="de-DE" sz="1600" dirty="0">
                <a:latin typeface="Meta Office" panose="020B0502040000020004" pitchFamily="34" charset="0"/>
              </a:rPr>
              <a:t>( Taster 1, Taster 2 und D1 )</a:t>
            </a:r>
          </a:p>
          <a:p>
            <a:pPr marL="342900" indent="-342900">
              <a:buAutoNum type="arabicPeriod"/>
            </a:pPr>
            <a:r>
              <a:rPr lang="de-DE" sz="1600" dirty="0" smtClean="0">
                <a:latin typeface="Meta Office" panose="020B0502040000020004" pitchFamily="34" charset="0"/>
              </a:rPr>
              <a:t>Äquivalenz – Verknüpfung ( Taster 1, Taster 2, D1 )</a:t>
            </a:r>
          </a:p>
          <a:p>
            <a:pPr marL="342900" indent="-342900">
              <a:buAutoNum type="arabicPeriod"/>
            </a:pPr>
            <a:r>
              <a:rPr lang="de-DE" sz="1600" dirty="0" smtClean="0">
                <a:latin typeface="Meta Office" panose="020B0502040000020004" pitchFamily="34" charset="0"/>
              </a:rPr>
              <a:t>Antivalenz – Verknüpfung, EX OR ( Taster 1, Taster 2, D1 )</a:t>
            </a:r>
          </a:p>
          <a:p>
            <a:endParaRPr lang="de-DE" sz="1600" dirty="0" smtClean="0">
              <a:latin typeface="Meta Office" panose="020B0502040000020004" pitchFamily="34" charset="0"/>
            </a:endParaRPr>
          </a:p>
          <a:p>
            <a:pPr marL="342900" indent="-342900">
              <a:buAutoNum type="arabicPeriod"/>
            </a:pPr>
            <a:endParaRPr lang="de-DE" sz="1600" dirty="0" smtClean="0">
              <a:latin typeface="Meta Office" panose="020B0502040000020004" pitchFamily="34" charset="0"/>
            </a:endParaRPr>
          </a:p>
          <a:p>
            <a:pPr marL="342900" indent="-342900">
              <a:buAutoNum type="arabicPeriod"/>
            </a:pPr>
            <a:endParaRPr lang="de-DE" sz="1600" dirty="0" smtClean="0">
              <a:latin typeface="Meta Office" panose="020B0502040000020004" pitchFamily="34" charset="0"/>
            </a:endParaRPr>
          </a:p>
          <a:p>
            <a:pPr marL="342900" indent="-342900">
              <a:buAutoNum type="arabicPeriod"/>
            </a:pPr>
            <a:endParaRPr lang="de-DE" sz="1600" dirty="0" smtClean="0">
              <a:latin typeface="Meta Office" panose="020B0502040000020004" pitchFamily="34" charset="0"/>
            </a:endParaRPr>
          </a:p>
          <a:p>
            <a:pPr marL="342900" indent="-342900">
              <a:buAutoNum type="arabicPeriod"/>
            </a:pPr>
            <a:endParaRPr lang="de-DE" sz="1600" dirty="0" smtClean="0">
              <a:latin typeface="Meta Office" panose="020B0502040000020004" pitchFamily="34" charset="0"/>
            </a:endParaRPr>
          </a:p>
          <a:p>
            <a:pPr marL="342900" indent="-342900">
              <a:buAutoNum type="arabicPeriod"/>
            </a:pPr>
            <a:endParaRPr lang="de-DE" sz="1600" dirty="0" smtClean="0">
              <a:latin typeface="Meta Office" panose="020B0502040000020004" pitchFamily="34" charset="0"/>
            </a:endParaRPr>
          </a:p>
          <a:p>
            <a:endParaRPr lang="de-DE" sz="1600" dirty="0">
              <a:latin typeface="Meta Office" panose="020B0502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64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580</Words>
  <Application>Microsoft Office PowerPoint</Application>
  <PresentationFormat>Bildschirmpräsentation (4:3)</PresentationFormat>
  <Paragraphs>154</Paragraphs>
  <Slides>11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Windows User</dc:creator>
  <cp:lastModifiedBy>Windows User</cp:lastModifiedBy>
  <cp:revision>76</cp:revision>
  <dcterms:created xsi:type="dcterms:W3CDTF">2021-03-01T15:11:14Z</dcterms:created>
  <dcterms:modified xsi:type="dcterms:W3CDTF">2021-03-13T17:23:34Z</dcterms:modified>
</cp:coreProperties>
</file>