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1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16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75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82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21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8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6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7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20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59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24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15D5-1869-493B-9D9C-B4D2B555FCB2}" type="datetimeFigureOut">
              <a:rPr lang="de-DE" smtClean="0"/>
              <a:t>29.08.2018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03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hlert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6696744" cy="792088"/>
          </a:xfrm>
        </p:spPr>
        <p:txBody>
          <a:bodyPr>
            <a:normAutofit/>
          </a:bodyPr>
          <a:lstStyle/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r>
              <a:rPr lang="de-DE" sz="1800" dirty="0" smtClean="0">
                <a:latin typeface="Meta Layout" panose="020B0502030000020004" pitchFamily="34" charset="0"/>
              </a:rPr>
              <a:t> :  von Edmund </a:t>
            </a:r>
            <a:r>
              <a:rPr lang="de-DE" sz="1800" dirty="0" err="1" smtClean="0">
                <a:latin typeface="Meta Layout" panose="020B0502030000020004" pitchFamily="34" charset="0"/>
              </a:rPr>
              <a:t>Gondecki</a:t>
            </a:r>
            <a:r>
              <a:rPr lang="de-DE" sz="1800" dirty="0" smtClean="0">
                <a:latin typeface="Meta Layout" panose="020B0502030000020004" pitchFamily="34" charset="0"/>
              </a:rPr>
              <a:t>/Bochum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51520" y="980728"/>
            <a:ext cx="87129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An zwei Beispielen möchte ich die Kombination eines ARDUINO-</a:t>
            </a:r>
            <a:r>
              <a:rPr lang="de-DE" dirty="0" err="1" smtClean="0">
                <a:latin typeface="Meta Layout" panose="020B0502030000020004" pitchFamily="34" charset="0"/>
              </a:rPr>
              <a:t>Microcontrollers</a:t>
            </a:r>
            <a:r>
              <a:rPr lang="de-DE" dirty="0" smtClean="0">
                <a:latin typeface="Meta Layout" panose="020B0502030000020004" pitchFamily="34" charset="0"/>
              </a:rPr>
              <a:t> mit der Software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 (Modul BORIS) zeigen.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Der ARDUINO fungiert hier als Ein/Ausgabe-Modul, regelt also selbst nicht. Er stellt in diesem Falle ein preiswertes Interface dar, über das die Beispielregelstrecke mit dem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-Programm gekoppelt wird.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Ein weiterer Vorteil liegt darin, das hier keine Kenntnisse der Programmiersprache C notwendig sind.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Die Grundlagen der Regelungstechnik werden allerdings vorausgesetzt.</a:t>
            </a:r>
          </a:p>
          <a:p>
            <a:endParaRPr lang="de-DE" dirty="0" smtClean="0">
              <a:latin typeface="Meta Layout" panose="020B0502030000020004" pitchFamily="34" charset="0"/>
            </a:endParaRPr>
          </a:p>
          <a:p>
            <a:endParaRPr lang="de-DE" dirty="0">
              <a:latin typeface="Meta Layout" panose="020B05020300000200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7" y="3717032"/>
            <a:ext cx="4284365" cy="295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3697638" y="6312390"/>
            <a:ext cx="0" cy="2165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3697638" y="653357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011602" y="3789040"/>
            <a:ext cx="0" cy="2885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011602" y="378904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645700" y="3789040"/>
            <a:ext cx="417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Ausgang Pin 9 : PWM oder digitaler Ausgang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f</a:t>
            </a:r>
            <a:r>
              <a:rPr lang="de-DE" sz="1600" dirty="0" smtClean="0">
                <a:latin typeface="Meta Layout" panose="020B0502030000020004" pitchFamily="34" charset="0"/>
              </a:rPr>
              <a:t>ür die Stellgröße y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951976" y="6190406"/>
            <a:ext cx="4174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Eingang A0 : Eingang für die Regelgröße x</a:t>
            </a:r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2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908719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Für Rückfragen stehe ich gerne zur Verfügung: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Edmund </a:t>
            </a:r>
            <a:r>
              <a:rPr lang="de-DE" sz="1600" dirty="0" err="1" smtClean="0">
                <a:latin typeface="Meta Office" panose="020B0502040000020004" pitchFamily="34" charset="0"/>
              </a:rPr>
              <a:t>Gondecki</a:t>
            </a:r>
            <a:endParaRPr lang="de-DE" sz="1600" dirty="0" smtClean="0">
              <a:latin typeface="Meta Office" panose="020B0502040000020004" pitchFamily="34" charset="0"/>
            </a:endParaRPr>
          </a:p>
          <a:p>
            <a:endParaRPr lang="de-DE" sz="1600" dirty="0" smtClean="0">
              <a:latin typeface="Meta Office" panose="020B0502040000020004" pitchFamily="34" charset="0"/>
            </a:endParaRPr>
          </a:p>
          <a:p>
            <a:r>
              <a:rPr lang="de-DE" sz="1600" dirty="0" err="1">
                <a:latin typeface="Meta Office" panose="020B0502040000020004" pitchFamily="34" charset="0"/>
              </a:rPr>
              <a:t>e</a:t>
            </a:r>
            <a:r>
              <a:rPr lang="de-DE" sz="1600" dirty="0" err="1" smtClean="0">
                <a:latin typeface="Meta Office" panose="020B0502040000020004" pitchFamily="34" charset="0"/>
              </a:rPr>
              <a:t>-Mail</a:t>
            </a:r>
            <a:r>
              <a:rPr lang="de-DE" sz="1600" dirty="0" smtClean="0">
                <a:latin typeface="Meta Office" panose="020B0502040000020004" pitchFamily="34" charset="0"/>
              </a:rPr>
              <a:t> : </a:t>
            </a:r>
            <a:r>
              <a:rPr lang="de-DE" sz="1600" dirty="0" err="1" smtClean="0">
                <a:latin typeface="Meta Office" panose="020B0502040000020004" pitchFamily="34" charset="0"/>
              </a:rPr>
              <a:t>doellergondecki@online</a:t>
            </a:r>
            <a:r>
              <a:rPr lang="de-DE" sz="1600" dirty="0" smtClean="0">
                <a:latin typeface="Meta Office" panose="020B0502040000020004" pitchFamily="34" charset="0"/>
              </a:rPr>
              <a:t> .de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9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980728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Die Modellregelstrecke :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Es handelt sich um eine aus RC-Gliedern nachgebildete Regelstrecke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m</a:t>
            </a:r>
            <a:r>
              <a:rPr lang="de-DE" sz="1600" dirty="0" smtClean="0">
                <a:latin typeface="Meta Layout" panose="020B0502030000020004" pitchFamily="34" charset="0"/>
              </a:rPr>
              <a:t>it 3 Verzögerungen (PT3-Strecke).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Sie entspricht dem Verhalten einer Dampftemperaturstrecke im Kraftwerk.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Schaltbild der Regelstrecke :</a:t>
            </a:r>
          </a:p>
          <a:p>
            <a:endParaRPr lang="de-DE" sz="1600" dirty="0">
              <a:latin typeface="Meta Layout" panose="020B0502030000020004" pitchFamily="34" charset="0"/>
            </a:endParaRPr>
          </a:p>
        </p:txBody>
      </p:sp>
      <p:pic>
        <p:nvPicPr>
          <p:cNvPr id="1026" name="Picture 2" descr="C:\Users\_lenovo_\Downloads\PT3 Schaltb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97" y="2564904"/>
            <a:ext cx="66247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7020272" y="3645024"/>
            <a:ext cx="432048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7596336" y="373470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A0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39507" y="4725144"/>
            <a:ext cx="1574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GND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083837" y="3658681"/>
            <a:ext cx="342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3243183"/>
            <a:ext cx="1797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PIN 9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49651" y="407325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y</a:t>
            </a:r>
            <a:endParaRPr lang="de-DE" dirty="0">
              <a:latin typeface="Meta Office" panose="020B05020400000200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23813" y="42045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x</a:t>
            </a:r>
            <a:endParaRPr lang="de-DE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3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2" grpId="0"/>
      <p:bldP spid="4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pic>
        <p:nvPicPr>
          <p:cNvPr id="2050" name="Picture 2" descr="C:\Users\_lenovo_\Downloads\20180828_17295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54006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908720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Foto meiner Regelstrecke in einem Kunststoffgehäuse eingebaut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24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1412776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Vorbereitungen für die Kopplung mit dem ARDUINO :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Layout" panose="020B0502030000020004" pitchFamily="34" charset="0"/>
              </a:rPr>
              <a:t>Download des Treibers von der Website der Firma Kahlert :  wfarduino.zip 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smtClean="0">
                <a:latin typeface="Meta Layout" panose="020B0502030000020004" pitchFamily="34" charset="0"/>
                <a:hlinkClick r:id="rId2"/>
              </a:rPr>
              <a:t>https://www.kahlert.com/</a:t>
            </a:r>
            <a:endParaRPr lang="de-DE" sz="1600" dirty="0" smtClean="0">
              <a:latin typeface="Meta Layout" panose="020B0502030000020004" pitchFamily="34" charset="0"/>
            </a:endParaRPr>
          </a:p>
          <a:p>
            <a:endParaRPr lang="de-DE" sz="1600" dirty="0">
              <a:latin typeface="Meta Layout" panose="020B0502030000020004" pitchFamily="34" charset="0"/>
            </a:endParaRPr>
          </a:p>
          <a:p>
            <a:pPr marL="342900" indent="-342900">
              <a:buAutoNum type="arabicPeriod" startAt="2"/>
            </a:pPr>
            <a:r>
              <a:rPr lang="de-DE" sz="1600" dirty="0" smtClean="0">
                <a:latin typeface="Meta Layout" panose="020B0502030000020004" pitchFamily="34" charset="0"/>
              </a:rPr>
              <a:t>Entpacken in der User DLL der Software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endParaRPr lang="de-DE" sz="1600" dirty="0" smtClean="0">
              <a:latin typeface="Meta Layout" panose="020B0502030000020004" pitchFamily="34" charset="0"/>
            </a:endParaRPr>
          </a:p>
          <a:p>
            <a:endParaRPr lang="de-DE" sz="1600" dirty="0">
              <a:latin typeface="Meta Layout" panose="020B0502030000020004" pitchFamily="34" charset="0"/>
            </a:endParaRPr>
          </a:p>
          <a:p>
            <a:pPr marL="342900" indent="-342900">
              <a:buAutoNum type="arabicPeriod" startAt="3"/>
            </a:pPr>
            <a:r>
              <a:rPr lang="de-DE" sz="1600" dirty="0" smtClean="0">
                <a:latin typeface="Meta Layout" panose="020B0502030000020004" pitchFamily="34" charset="0"/>
              </a:rPr>
              <a:t>Nun muss mit der ARDUINO Software das mit dem Treiber gelieferte Programm :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err="1">
                <a:latin typeface="Meta Layout" panose="020B0502030000020004" pitchFamily="34" charset="0"/>
              </a:rPr>
              <a:t>s</a:t>
            </a:r>
            <a:r>
              <a:rPr lang="de-DE" sz="1600" dirty="0" err="1" smtClean="0">
                <a:latin typeface="Meta Layout" panose="020B0502030000020004" pitchFamily="34" charset="0"/>
              </a:rPr>
              <a:t>erial.pde</a:t>
            </a:r>
            <a:r>
              <a:rPr lang="de-DE" sz="1600" dirty="0" smtClean="0">
                <a:latin typeface="Meta Layout" panose="020B0502030000020004" pitchFamily="34" charset="0"/>
              </a:rPr>
              <a:t> aufgerufen und auf den angeschlossenen ARDUINO aufgespielt werden.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       Hierbei schreibt man sich die USB-Portadresse auf, damit diese später in den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r>
              <a:rPr lang="de-DE" sz="1600" dirty="0" smtClean="0">
                <a:latin typeface="Meta Layout" panose="020B0502030000020004" pitchFamily="34" charset="0"/>
              </a:rPr>
              <a:t>-Baustein für den ARDUINO eingegeben kann.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4.   Ist das Programm übertragen, kann die Erstellung der Regelprogramme mit der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       Software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r>
              <a:rPr lang="de-DE" sz="1600" dirty="0" smtClean="0">
                <a:latin typeface="Meta Layout" panose="020B0502030000020004" pitchFamily="34" charset="0"/>
              </a:rPr>
              <a:t> (BORIS) beginnen.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3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35446" y="656693"/>
            <a:ext cx="704892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       Im folgenden stelle ich drei Programme vor, die im Zusammenhang mit der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vorher erwähnten PT3-Strecke stehen.</a:t>
            </a:r>
          </a:p>
          <a:p>
            <a:pPr marL="342900" indent="-342900">
              <a:buAutoNum type="arabicPeriod"/>
            </a:pPr>
            <a:r>
              <a:rPr lang="de-DE" sz="1400" dirty="0" smtClean="0">
                <a:latin typeface="Meta Office" panose="020B0502040000020004" pitchFamily="34" charset="0"/>
              </a:rPr>
              <a:t>Um später die passenden </a:t>
            </a:r>
            <a:r>
              <a:rPr lang="de-DE" sz="1400" dirty="0" err="1" smtClean="0">
                <a:latin typeface="Meta Office" panose="020B0502040000020004" pitchFamily="34" charset="0"/>
              </a:rPr>
              <a:t>Reglereinstellungen</a:t>
            </a:r>
            <a:r>
              <a:rPr lang="de-DE" sz="1400" dirty="0" smtClean="0">
                <a:latin typeface="Meta Office" panose="020B0502040000020004" pitchFamily="34" charset="0"/>
              </a:rPr>
              <a:t> zu finden, wird in der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klassischen Regelungstechnik zunächst die sogenannte Sprungantwort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der Regelstrecke aufgezeichnet.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In den nachstehenden Blockschaltbilder erkennt man die Struktur des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Programmes und die Sprungantwort der Regelstrecke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Ein/Ausgangssignale und deren Anpassung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In diesem Beispiel ist der Pin 9 als PWM-Ausgang(analog) zu konfigurieren.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Dies geschieht im Dialog des User-Blocks für den ARDUINO.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Ich habe die volle Ausgangshöhe : 1023 (5 V) im Block y eingestellt.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Am Eingang A0 kommt als Regelgröße ein Signalbereich von 0-5 V an.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Dieser Wert wird ebenfalls von 0-1023 dargestellt. Ich habe nun als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Temperaturwert für 1023 einen Wert von 300 °C festgelegt.</a:t>
            </a:r>
          </a:p>
          <a:p>
            <a:endParaRPr lang="de-DE" sz="1400" dirty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Dies geschieht mit dem °C Faktor und dem </a:t>
            </a:r>
            <a:r>
              <a:rPr lang="de-DE" sz="1400" dirty="0" err="1" smtClean="0">
                <a:latin typeface="Meta Office" panose="020B0502040000020004" pitchFamily="34" charset="0"/>
              </a:rPr>
              <a:t>Verknüpfer</a:t>
            </a:r>
            <a:r>
              <a:rPr lang="de-DE" sz="1400" dirty="0" smtClean="0">
                <a:latin typeface="Meta Office" panose="020B0502040000020004" pitchFamily="34" charset="0"/>
              </a:rPr>
              <a:t> als Multiplikator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Es ergibt sich :  x = 0,296 * A0 in °C für mein Beispiel.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Mit dem Button kann ich nach dem Start des Programmes den Stellsprung y 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auslösen.</a:t>
            </a:r>
            <a:endParaRPr lang="de-DE" sz="14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5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912576"/>
            <a:ext cx="8424936" cy="5396744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3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pic>
        <p:nvPicPr>
          <p:cNvPr id="3" name="Grafik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1412776"/>
            <a:ext cx="6768752" cy="417646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971600" y="760349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Meta Office" panose="020B0502040000020004" pitchFamily="34" charset="0"/>
              </a:rPr>
              <a:t>Sprungantwort der </a:t>
            </a:r>
            <a:r>
              <a:rPr lang="de-DE" sz="1600" dirty="0" smtClean="0">
                <a:latin typeface="Meta Office" panose="020B0502040000020004" pitchFamily="34" charset="0"/>
              </a:rPr>
              <a:t>Dampftemperaturstrecke : </a:t>
            </a:r>
            <a:r>
              <a:rPr lang="de-DE" sz="1600" b="1" dirty="0" err="1">
                <a:solidFill>
                  <a:srgbClr val="FF0000"/>
                </a:solidFill>
              </a:rPr>
              <a:t>Arduino</a:t>
            </a:r>
            <a:r>
              <a:rPr lang="de-DE" sz="1600" b="1" dirty="0">
                <a:solidFill>
                  <a:srgbClr val="FF0000"/>
                </a:solidFill>
              </a:rPr>
              <a:t> Sprungantwort TICA </a:t>
            </a:r>
            <a:r>
              <a:rPr lang="de-DE" sz="1600" b="1" dirty="0" smtClean="0">
                <a:solidFill>
                  <a:srgbClr val="FF0000"/>
                </a:solidFill>
              </a:rPr>
              <a:t>01.bsy</a:t>
            </a:r>
            <a:endParaRPr lang="de-DE" sz="1600" b="1" dirty="0">
              <a:solidFill>
                <a:srgbClr val="FF0000"/>
              </a:solidFill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  </a:t>
            </a:r>
            <a:endParaRPr lang="de-DE" sz="1600" dirty="0">
              <a:latin typeface="Meta Office" panose="020B05020400000200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992304" y="3244334"/>
            <a:ext cx="3159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Arduino</a:t>
            </a:r>
            <a:r>
              <a:rPr lang="de-DE" dirty="0"/>
              <a:t> Sprungantwort TICA 01</a:t>
            </a:r>
          </a:p>
        </p:txBody>
      </p:sp>
    </p:spTree>
    <p:extLst>
      <p:ext uri="{BB962C8B-B14F-4D97-AF65-F5344CB8AC3E}">
        <p14:creationId xmlns:p14="http://schemas.microsoft.com/office/powerpoint/2010/main" val="6828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90872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Die Sprungantwort wird nun ausgewertet, und eine passende </a:t>
            </a:r>
            <a:r>
              <a:rPr lang="de-DE" sz="1600" dirty="0" err="1" smtClean="0">
                <a:latin typeface="Meta Office" panose="020B0502040000020004" pitchFamily="34" charset="0"/>
              </a:rPr>
              <a:t>Reglereinstellung</a:t>
            </a:r>
            <a:r>
              <a:rPr lang="de-DE" sz="1600" dirty="0" smtClean="0">
                <a:latin typeface="Meta Office" panose="020B0502040000020004" pitchFamily="34" charset="0"/>
              </a:rPr>
              <a:t> für den stetigen Regler berechnet. 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Nun zum ersten </a:t>
            </a:r>
            <a:r>
              <a:rPr lang="de-DE" sz="1600" dirty="0" err="1" smtClean="0">
                <a:latin typeface="Meta Office" panose="020B0502040000020004" pitchFamily="34" charset="0"/>
              </a:rPr>
              <a:t>Reglerprogramm</a:t>
            </a:r>
            <a:r>
              <a:rPr lang="de-DE" sz="1600" dirty="0">
                <a:latin typeface="Meta Office" panose="020B0502040000020004" pitchFamily="34" charset="0"/>
              </a:rPr>
              <a:t> : </a:t>
            </a:r>
            <a:r>
              <a:rPr lang="de-DE" sz="1600" b="1" dirty="0" smtClean="0">
                <a:solidFill>
                  <a:srgbClr val="FF0000"/>
                </a:solidFill>
                <a:latin typeface="Meta Office" panose="020B0502040000020004" pitchFamily="34" charset="0"/>
              </a:rPr>
              <a:t>Boris-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Arduino</a:t>
            </a:r>
            <a:r>
              <a:rPr lang="de-DE" sz="1600" b="1" dirty="0" smtClean="0">
                <a:solidFill>
                  <a:srgbClr val="FF0000"/>
                </a:solidFill>
                <a:latin typeface="Meta Office" panose="020B0502040000020004" pitchFamily="34" charset="0"/>
              </a:rPr>
              <a:t> Regelkreis 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TICA 01 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unstetig.bsy</a:t>
            </a:r>
            <a:endParaRPr lang="de-DE" sz="1600" b="1" dirty="0" smtClean="0">
              <a:solidFill>
                <a:srgbClr val="FF0000"/>
              </a:solidFill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Es wird hier ein Zweipunktregler mit Hysterese verwendet.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Der Pin 9 wird hier als digitaler Ausgang konfiguriert. </a:t>
            </a:r>
          </a:p>
          <a:p>
            <a:endParaRPr lang="de-DE" sz="1600" dirty="0">
              <a:latin typeface="Meta Office" panose="020B0502040000020004" pitchFamily="34" charset="0"/>
            </a:endParaRPr>
          </a:p>
        </p:txBody>
      </p:sp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2204864"/>
            <a:ext cx="7632848" cy="43434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763688" y="522920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Mit diesem Baustein z</a:t>
            </a:r>
            <a:r>
              <a:rPr lang="de-DE" sz="1600" dirty="0" smtClean="0">
                <a:latin typeface="Arial"/>
                <a:cs typeface="Arial"/>
              </a:rPr>
              <a:t>-¹</a:t>
            </a:r>
            <a:r>
              <a:rPr lang="de-DE" sz="1600" dirty="0" smtClean="0">
                <a:latin typeface="Meta Office" panose="020B0502040000020004" pitchFamily="34" charset="0"/>
              </a:rPr>
              <a:t> wird eine arithmetische Schleife vermieden.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70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764704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Im zweiten Programm wird ein stetiger Regler eingesetzt.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Hierzu muss der Pin 9 auf PWM konfiguriert werden.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 Boris-</a:t>
            </a:r>
            <a:r>
              <a:rPr lang="de-DE" sz="1600" b="1" dirty="0" err="1">
                <a:solidFill>
                  <a:srgbClr val="FF0000"/>
                </a:solidFill>
                <a:latin typeface="Meta Office" panose="020B0502040000020004" pitchFamily="34" charset="0"/>
              </a:rPr>
              <a:t>Arduino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 Regelkreis TICA 01 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stetig.bsy</a:t>
            </a:r>
            <a:endParaRPr lang="de-DE" sz="1600" b="1" dirty="0">
              <a:solidFill>
                <a:srgbClr val="FF0000"/>
              </a:solidFill>
              <a:latin typeface="Meta Office" panose="020B0502040000020004" pitchFamily="34" charset="0"/>
            </a:endParaRPr>
          </a:p>
          <a:p>
            <a:endParaRPr lang="de-DE" sz="1600" dirty="0">
              <a:latin typeface="Meta Office" panose="020B0502040000020004" pitchFamily="34" charset="0"/>
            </a:endParaRPr>
          </a:p>
        </p:txBody>
      </p:sp>
      <p:pic>
        <p:nvPicPr>
          <p:cNvPr id="5" name="Grafik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13289" y="1456025"/>
            <a:ext cx="7596884" cy="489654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547664" y="4941168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Es wurde ein PI-Regler : </a:t>
            </a:r>
            <a:r>
              <a:rPr lang="de-DE" sz="1600" dirty="0" err="1" smtClean="0">
                <a:latin typeface="Meta Office" panose="020B0502040000020004" pitchFamily="34" charset="0"/>
              </a:rPr>
              <a:t>kpr</a:t>
            </a:r>
            <a:r>
              <a:rPr lang="de-DE" sz="1600" dirty="0" smtClean="0">
                <a:latin typeface="Meta Office" panose="020B0502040000020004" pitchFamily="34" charset="0"/>
              </a:rPr>
              <a:t> = 2    </a:t>
            </a:r>
            <a:r>
              <a:rPr lang="de-DE" sz="1600" dirty="0" err="1" smtClean="0">
                <a:latin typeface="Meta Office" panose="020B0502040000020004" pitchFamily="34" charset="0"/>
              </a:rPr>
              <a:t>Ti</a:t>
            </a:r>
            <a:r>
              <a:rPr lang="de-DE" sz="1600" dirty="0" smtClean="0">
                <a:latin typeface="Meta Office" panose="020B0502040000020004" pitchFamily="34" charset="0"/>
              </a:rPr>
              <a:t> = 19s verwendet.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Eine Einstellung ohne Überschwingen.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Microsoft Office PowerPoint</Application>
  <PresentationFormat>Bildschirmpräsentation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Regelungstechnik mit dem ARDUINO und der Software WinFACT :  von Edmund Gondecki/Bochum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Regelungstechnik mit dem ARDUINO und der Software WinFACT</dc:title>
  <dc:creator>Windows User</dc:creator>
  <cp:lastModifiedBy>Windows User</cp:lastModifiedBy>
  <cp:revision>25</cp:revision>
  <dcterms:created xsi:type="dcterms:W3CDTF">2018-08-28T14:55:56Z</dcterms:created>
  <dcterms:modified xsi:type="dcterms:W3CDTF">2018-08-29T15:22:06Z</dcterms:modified>
</cp:coreProperties>
</file>