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70" r:id="rId6"/>
    <p:sldId id="282" r:id="rId7"/>
    <p:sldId id="258" r:id="rId8"/>
    <p:sldId id="259" r:id="rId9"/>
    <p:sldId id="260" r:id="rId10"/>
    <p:sldId id="262" r:id="rId11"/>
    <p:sldId id="271" r:id="rId12"/>
    <p:sldId id="263" r:id="rId13"/>
    <p:sldId id="272" r:id="rId14"/>
    <p:sldId id="264" r:id="rId15"/>
    <p:sldId id="273" r:id="rId16"/>
    <p:sldId id="274" r:id="rId17"/>
    <p:sldId id="277" r:id="rId18"/>
    <p:sldId id="275" r:id="rId19"/>
    <p:sldId id="276" r:id="rId20"/>
    <p:sldId id="278" r:id="rId21"/>
    <p:sldId id="279" r:id="rId22"/>
    <p:sldId id="280" r:id="rId23"/>
    <p:sldId id="281" r:id="rId24"/>
    <p:sldId id="284" r:id="rId25"/>
    <p:sldId id="283" r:id="rId26"/>
    <p:sldId id="265" r:id="rId2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717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3161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375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825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7214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188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60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4077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7208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1592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7245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215D5-1869-493B-9D9C-B4D2B555FCB2}" type="datetimeFigureOut">
              <a:rPr lang="de-DE" smtClean="0"/>
              <a:t>21.03.2022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353DC-6FA9-48F0-B7BA-EABDEE64CD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203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056784" cy="792088"/>
          </a:xfrm>
        </p:spPr>
        <p:txBody>
          <a:bodyPr>
            <a:normAutofit fontScale="90000"/>
          </a:bodyPr>
          <a:lstStyle/>
          <a:p>
            <a:r>
              <a:rPr lang="de-DE" sz="1800" dirty="0" smtClean="0">
                <a:latin typeface="Meta Layout" panose="020B0502030000020004" pitchFamily="34" charset="0"/>
              </a:rPr>
              <a:t>Regler an den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r>
              <a:rPr lang="de-DE" sz="1800" dirty="0" smtClean="0">
                <a:latin typeface="Meta Layout" panose="020B0502030000020004" pitchFamily="34" charset="0"/>
              </a:rPr>
              <a:t> Regelstrecken : </a:t>
            </a:r>
            <a:r>
              <a:rPr lang="de-DE" sz="1800" dirty="0" err="1" smtClean="0">
                <a:latin typeface="Meta Layout" panose="020B0502030000020004" pitchFamily="34" charset="0"/>
              </a:rPr>
              <a:t>Tempplant</a:t>
            </a:r>
            <a:r>
              <a:rPr lang="de-DE" sz="1800" dirty="0" smtClean="0">
                <a:latin typeface="Meta Layout" panose="020B0502030000020004" pitchFamily="34" charset="0"/>
              </a:rPr>
              <a:t>, </a:t>
            </a:r>
            <a:r>
              <a:rPr lang="de-DE" sz="1800" dirty="0" err="1" smtClean="0">
                <a:latin typeface="Meta Layout" panose="020B0502030000020004" pitchFamily="34" charset="0"/>
              </a:rPr>
              <a:t>Speedplant</a:t>
            </a:r>
            <a:r>
              <a:rPr lang="de-DE" sz="1800" dirty="0" smtClean="0">
                <a:latin typeface="Meta Layout" panose="020B0502030000020004" pitchFamily="34" charset="0"/>
              </a:rPr>
              <a:t>, </a:t>
            </a:r>
            <a:r>
              <a:rPr lang="de-DE" sz="1800" dirty="0" err="1">
                <a:latin typeface="Meta Layout" panose="020B0502030000020004" pitchFamily="34" charset="0"/>
              </a:rPr>
              <a:t>L</a:t>
            </a:r>
            <a:r>
              <a:rPr lang="de-DE" sz="1800" dirty="0" err="1" smtClean="0">
                <a:latin typeface="Meta Layout" panose="020B0502030000020004" pitchFamily="34" charset="0"/>
              </a:rPr>
              <a:t>ightplant</a:t>
            </a:r>
            <a:r>
              <a:rPr lang="de-DE" sz="1800" dirty="0" smtClean="0">
                <a:latin typeface="Meta Layout" panose="020B0502030000020004" pitchFamily="34" charset="0"/>
              </a:rPr>
              <a:t> </a:t>
            </a:r>
            <a:r>
              <a:rPr lang="de-DE" sz="1800" dirty="0" smtClean="0">
                <a:latin typeface="Meta Layout" panose="020B0502030000020004" pitchFamily="34" charset="0"/>
              </a:rPr>
              <a:t>und </a:t>
            </a:r>
            <a:r>
              <a:rPr lang="de-DE" sz="1800" dirty="0" err="1" smtClean="0">
                <a:latin typeface="Meta Layout" panose="020B0502030000020004" pitchFamily="34" charset="0"/>
              </a:rPr>
              <a:t>Levelplant</a:t>
            </a:r>
            <a:r>
              <a:rPr lang="de-DE" sz="1800" dirty="0" smtClean="0">
                <a:latin typeface="Meta Layout" panose="020B0502030000020004" pitchFamily="34" charset="0"/>
              </a:rPr>
              <a:t> mit dem ARDUINO und der Software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r>
              <a:rPr lang="de-DE" sz="1800" dirty="0" smtClean="0">
                <a:latin typeface="Meta Layout" panose="020B0502030000020004" pitchFamily="34" charset="0"/>
              </a:rPr>
              <a:t> :  </a:t>
            </a:r>
            <a:br>
              <a:rPr lang="de-DE" sz="1800" dirty="0" smtClean="0">
                <a:latin typeface="Meta Layout" panose="020B0502030000020004" pitchFamily="34" charset="0"/>
              </a:rPr>
            </a:br>
            <a:r>
              <a:rPr lang="de-DE" sz="1800" dirty="0" smtClean="0">
                <a:latin typeface="Meta Layout" panose="020B0502030000020004" pitchFamily="34" charset="0"/>
              </a:rPr>
              <a:t>von Edmund </a:t>
            </a:r>
            <a:r>
              <a:rPr lang="de-DE" sz="1800" dirty="0" err="1" smtClean="0">
                <a:latin typeface="Meta Layout" panose="020B0502030000020004" pitchFamily="34" charset="0"/>
              </a:rPr>
              <a:t>Gondecki</a:t>
            </a:r>
            <a:r>
              <a:rPr lang="de-DE" sz="1800" dirty="0" smtClean="0">
                <a:latin typeface="Meta Layout" panose="020B0502030000020004" pitchFamily="34" charset="0"/>
              </a:rPr>
              <a:t>/Bochum</a:t>
            </a:r>
            <a:endParaRPr lang="de-DE" sz="1800" dirty="0">
              <a:latin typeface="Meta Layout" panose="020B05020300000200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473376" y="1097098"/>
            <a:ext cx="84911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Layout" panose="020B0502030000020004" pitchFamily="34" charset="0"/>
              </a:rPr>
              <a:t>An diesem Beispiel möchte ich die Kombination eines ARDUINO-</a:t>
            </a:r>
            <a:r>
              <a:rPr lang="de-DE" dirty="0" err="1" smtClean="0">
                <a:latin typeface="Meta Layout" panose="020B0502030000020004" pitchFamily="34" charset="0"/>
              </a:rPr>
              <a:t>Microcontrollers</a:t>
            </a:r>
            <a:r>
              <a:rPr lang="de-DE" dirty="0" smtClean="0">
                <a:latin typeface="Meta Layout" panose="020B0502030000020004" pitchFamily="34" charset="0"/>
              </a:rPr>
              <a:t> mit der Software </a:t>
            </a:r>
            <a:r>
              <a:rPr lang="de-DE" dirty="0" err="1" smtClean="0">
                <a:latin typeface="Meta Layout" panose="020B0502030000020004" pitchFamily="34" charset="0"/>
              </a:rPr>
              <a:t>WinFACT</a:t>
            </a:r>
            <a:r>
              <a:rPr lang="de-DE" dirty="0" smtClean="0">
                <a:latin typeface="Meta Layout" panose="020B0502030000020004" pitchFamily="34" charset="0"/>
              </a:rPr>
              <a:t> (Modul BORIS) zeigen.</a:t>
            </a:r>
          </a:p>
          <a:p>
            <a:r>
              <a:rPr lang="de-DE" dirty="0" smtClean="0">
                <a:latin typeface="Meta Layout" panose="020B0502030000020004" pitchFamily="34" charset="0"/>
              </a:rPr>
              <a:t>Der ARDUINO stellt in diesem Falle einen preiswerten Regler dar. Als Regelstrecken werden die Modelle </a:t>
            </a:r>
            <a:r>
              <a:rPr lang="de-DE" dirty="0" err="1" smtClean="0">
                <a:latin typeface="Meta Layout" panose="020B0502030000020004" pitchFamily="34" charset="0"/>
              </a:rPr>
              <a:t>Tempplant</a:t>
            </a:r>
            <a:r>
              <a:rPr lang="de-DE" dirty="0" smtClean="0">
                <a:latin typeface="Meta Layout" panose="020B0502030000020004" pitchFamily="34" charset="0"/>
              </a:rPr>
              <a:t>, </a:t>
            </a:r>
            <a:r>
              <a:rPr lang="de-DE" dirty="0" err="1" smtClean="0">
                <a:latin typeface="Meta Layout" panose="020B0502030000020004" pitchFamily="34" charset="0"/>
              </a:rPr>
              <a:t>Speedplant</a:t>
            </a:r>
            <a:r>
              <a:rPr lang="de-DE" dirty="0" smtClean="0">
                <a:latin typeface="Meta Layout" panose="020B0502030000020004" pitchFamily="34" charset="0"/>
              </a:rPr>
              <a:t>, und </a:t>
            </a:r>
            <a:r>
              <a:rPr lang="de-DE" dirty="0" err="1" smtClean="0">
                <a:latin typeface="Meta Layout" panose="020B0502030000020004" pitchFamily="34" charset="0"/>
              </a:rPr>
              <a:t>Levelplant</a:t>
            </a:r>
            <a:r>
              <a:rPr lang="de-DE" dirty="0" smtClean="0">
                <a:latin typeface="Meta Layout" panose="020B0502030000020004" pitchFamily="34" charset="0"/>
              </a:rPr>
              <a:t> aus </a:t>
            </a:r>
            <a:r>
              <a:rPr lang="de-DE" dirty="0" err="1" smtClean="0">
                <a:latin typeface="Meta Layout" panose="020B0502030000020004" pitchFamily="34" charset="0"/>
              </a:rPr>
              <a:t>WinFACT</a:t>
            </a:r>
            <a:r>
              <a:rPr lang="de-DE" dirty="0" smtClean="0">
                <a:latin typeface="Meta Layout" panose="020B0502030000020004" pitchFamily="34" charset="0"/>
              </a:rPr>
              <a:t> verwendet.  </a:t>
            </a:r>
          </a:p>
          <a:p>
            <a:r>
              <a:rPr lang="de-DE" dirty="0" err="1" smtClean="0">
                <a:latin typeface="Meta Layout" panose="020B0502030000020004" pitchFamily="34" charset="0"/>
              </a:rPr>
              <a:t>WinFACT</a:t>
            </a:r>
            <a:r>
              <a:rPr lang="de-DE" dirty="0" smtClean="0">
                <a:latin typeface="Meta Layout" panose="020B0502030000020004" pitchFamily="34" charset="0"/>
              </a:rPr>
              <a:t> dient als Visualisierung des Prozesses. </a:t>
            </a:r>
          </a:p>
          <a:p>
            <a:r>
              <a:rPr lang="de-DE" dirty="0" smtClean="0">
                <a:latin typeface="Meta Layout" panose="020B0502030000020004" pitchFamily="34" charset="0"/>
              </a:rPr>
              <a:t>Als Kopplungsmodul wird hier der </a:t>
            </a:r>
            <a:r>
              <a:rPr lang="de-DE" dirty="0" err="1" smtClean="0">
                <a:latin typeface="Meta Layout" panose="020B0502030000020004" pitchFamily="34" charset="0"/>
              </a:rPr>
              <a:t>Labjack</a:t>
            </a:r>
            <a:r>
              <a:rPr lang="de-DE" dirty="0" smtClean="0">
                <a:latin typeface="Meta Layout" panose="020B0502030000020004" pitchFamily="34" charset="0"/>
              </a:rPr>
              <a:t> U12 benutzt.</a:t>
            </a:r>
          </a:p>
          <a:p>
            <a:r>
              <a:rPr lang="de-DE" dirty="0" smtClean="0">
                <a:latin typeface="Meta Layout" panose="020B0502030000020004" pitchFamily="34" charset="0"/>
              </a:rPr>
              <a:t>Die Grundlagen der Regelungstechnik werden als bekannt vorausgesetzt.</a:t>
            </a:r>
          </a:p>
          <a:p>
            <a:endParaRPr lang="de-DE" dirty="0" smtClean="0">
              <a:latin typeface="Meta Layout" panose="020B0502030000020004" pitchFamily="34" charset="0"/>
            </a:endParaRPr>
          </a:p>
          <a:p>
            <a:endParaRPr lang="de-DE" dirty="0">
              <a:latin typeface="Meta Layout" panose="020B0502030000020004" pitchFamily="34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67" y="3717032"/>
            <a:ext cx="4284365" cy="295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Gerade Verbindung 7"/>
          <p:cNvCxnSpPr/>
          <p:nvPr/>
        </p:nvCxnSpPr>
        <p:spPr>
          <a:xfrm>
            <a:off x="3697638" y="6312390"/>
            <a:ext cx="0" cy="21657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>
            <a:off x="3697638" y="6533570"/>
            <a:ext cx="1656184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3011602" y="3789040"/>
            <a:ext cx="0" cy="28857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>
            <a:off x="3011602" y="3789040"/>
            <a:ext cx="1656184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645700" y="3782117"/>
            <a:ext cx="4174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Layout" panose="020B0502030000020004" pitchFamily="34" charset="0"/>
              </a:rPr>
              <a:t>Ausgang Pin 9 : PWM oder digitaler Ausgang</a:t>
            </a:r>
          </a:p>
          <a:p>
            <a:r>
              <a:rPr lang="de-DE" sz="1600" dirty="0">
                <a:latin typeface="Meta Layout" panose="020B0502030000020004" pitchFamily="34" charset="0"/>
              </a:rPr>
              <a:t>f</a:t>
            </a:r>
            <a:r>
              <a:rPr lang="de-DE" sz="1600" dirty="0" smtClean="0">
                <a:latin typeface="Meta Layout" panose="020B0502030000020004" pitchFamily="34" charset="0"/>
              </a:rPr>
              <a:t>ür die Stellgröße y</a:t>
            </a:r>
            <a:endParaRPr lang="de-DE" sz="1600" dirty="0">
              <a:latin typeface="Meta Layout" panose="020B05020300000200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4951976" y="6190406"/>
            <a:ext cx="4174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Layout" panose="020B0502030000020004" pitchFamily="34" charset="0"/>
              </a:rPr>
              <a:t>Eingang A0 : Eingang für die Regelgröße x</a:t>
            </a:r>
            <a:endParaRPr lang="de-DE" sz="1600" dirty="0"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02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539552" y="260649"/>
            <a:ext cx="6696744" cy="79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800" dirty="0" smtClean="0">
                <a:latin typeface="Meta Layout" panose="020B0502030000020004" pitchFamily="34" charset="0"/>
              </a:rPr>
              <a:t>Regelungstechnik mit dem ARDUINO und der Software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endParaRPr lang="de-DE" sz="1800" dirty="0">
              <a:latin typeface="Meta Layout" panose="020B0502030000020004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753185" y="908720"/>
            <a:ext cx="806489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latin typeface="Meta Layout" panose="020B0502030000020004" pitchFamily="34" charset="0"/>
              </a:rPr>
              <a:t>Erläuterungen zum Blockschaltbild :</a:t>
            </a:r>
          </a:p>
          <a:p>
            <a:endParaRPr lang="de-DE" sz="1600" b="1" dirty="0">
              <a:solidFill>
                <a:srgbClr val="FF0000"/>
              </a:solidFill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Am Eingang AI0 (1) des </a:t>
            </a:r>
            <a:r>
              <a:rPr lang="de-DE" sz="1600" dirty="0" err="1" smtClean="0">
                <a:latin typeface="Meta Layout" panose="020B0502030000020004" pitchFamily="34" charset="0"/>
              </a:rPr>
              <a:t>Labjack</a:t>
            </a:r>
            <a:r>
              <a:rPr lang="de-DE" sz="1600" dirty="0" smtClean="0">
                <a:latin typeface="Meta Layout" panose="020B0502030000020004" pitchFamily="34" charset="0"/>
              </a:rPr>
              <a:t> ist die Stellgröße y angeschlossen. </a:t>
            </a:r>
            <a:endParaRPr lang="de-DE" sz="1600" dirty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Am Ausgang AO0 ist die Regelgröße x angeschlossen (siehe Schaltung).</a:t>
            </a:r>
          </a:p>
          <a:p>
            <a:endParaRPr lang="de-DE" sz="1600" dirty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Diese Verschaltung gilt für alle weiteren </a:t>
            </a:r>
            <a:r>
              <a:rPr lang="de-DE" sz="1600" dirty="0">
                <a:latin typeface="Meta Layout" panose="020B0502030000020004" pitchFamily="34" charset="0"/>
              </a:rPr>
              <a:t>B</a:t>
            </a:r>
            <a:r>
              <a:rPr lang="de-DE" sz="1600" dirty="0" smtClean="0">
                <a:latin typeface="Meta Layout" panose="020B0502030000020004" pitchFamily="34" charset="0"/>
              </a:rPr>
              <a:t>eispiele.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Über die Messwertanpassung wir der reale Temperaturwert an den Messgeräten angezeigt.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Als Visualisierungselemente dienen hier x-t Schreiber, </a:t>
            </a:r>
            <a:r>
              <a:rPr lang="de-DE" sz="1600" dirty="0" err="1" smtClean="0">
                <a:latin typeface="Meta Layout" panose="020B0502030000020004" pitchFamily="34" charset="0"/>
              </a:rPr>
              <a:t>Bargraph</a:t>
            </a:r>
            <a:r>
              <a:rPr lang="de-DE" sz="1600" dirty="0" smtClean="0">
                <a:latin typeface="Meta Layout" panose="020B0502030000020004" pitchFamily="34" charset="0"/>
              </a:rPr>
              <a:t> und Zeigerinstrument.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Die aktuell im ARDUINO eingestellte Führungsgröße kann über die Konstante w angepasst werden. 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Das Beispiel ist nun individuell veränderbar.</a:t>
            </a:r>
          </a:p>
          <a:p>
            <a:endParaRPr lang="de-DE" sz="1600" dirty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  </a:t>
            </a:r>
            <a:endParaRPr lang="de-DE" sz="1600" dirty="0"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84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411760" y="26064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   Darstellung der Größen in </a:t>
            </a:r>
            <a:r>
              <a:rPr lang="de-DE" dirty="0" err="1" smtClean="0">
                <a:latin typeface="Meta Office" panose="020B0502040000020004" pitchFamily="34" charset="0"/>
              </a:rPr>
              <a:t>WinFACT</a:t>
            </a:r>
            <a:endParaRPr lang="de-DE" dirty="0">
              <a:latin typeface="Meta Office" panose="020B05020400000200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352928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131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539552" y="260649"/>
            <a:ext cx="6696744" cy="50405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800" dirty="0" smtClean="0">
                <a:latin typeface="Meta Layout" panose="020B0502030000020004" pitchFamily="34" charset="0"/>
              </a:rPr>
              <a:t>Regelungstechnik mit dem ARDUINO und der Software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endParaRPr lang="de-DE" sz="1800" dirty="0" smtClean="0">
              <a:latin typeface="Meta Layout" panose="020B05020300000200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827584" y="657270"/>
            <a:ext cx="80648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Vorbemerkungen :</a:t>
            </a:r>
          </a:p>
          <a:p>
            <a:endParaRPr lang="de-DE" dirty="0" smtClean="0">
              <a:latin typeface="Meta Office" panose="020B0502040000020004" pitchFamily="34" charset="0"/>
            </a:endParaRPr>
          </a:p>
          <a:p>
            <a:r>
              <a:rPr lang="de-DE" dirty="0" smtClean="0">
                <a:latin typeface="Meta Office" panose="020B0502040000020004" pitchFamily="34" charset="0"/>
              </a:rPr>
              <a:t>Der ARDUINO hat sowohl bei den Analog-Ein und Ausgängen einen Signalbereich von </a:t>
            </a:r>
            <a:r>
              <a:rPr lang="de-DE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0…5 V</a:t>
            </a:r>
            <a:r>
              <a:rPr lang="de-DE" dirty="0" smtClean="0">
                <a:latin typeface="Meta Office" panose="020B0502040000020004" pitchFamily="34" charset="0"/>
              </a:rPr>
              <a:t> !  </a:t>
            </a:r>
          </a:p>
          <a:p>
            <a:r>
              <a:rPr lang="de-DE" dirty="0" smtClean="0">
                <a:latin typeface="Meta Office" panose="020B0502040000020004" pitchFamily="34" charset="0"/>
              </a:rPr>
              <a:t>Dies bedeutet, das das </a:t>
            </a:r>
            <a:r>
              <a:rPr lang="de-DE" dirty="0" err="1" smtClean="0">
                <a:latin typeface="Meta Office" panose="020B0502040000020004" pitchFamily="34" charset="0"/>
              </a:rPr>
              <a:t>Tempplant</a:t>
            </a:r>
            <a:r>
              <a:rPr lang="de-DE" dirty="0" smtClean="0">
                <a:latin typeface="Meta Office" panose="020B0502040000020004" pitchFamily="34" charset="0"/>
              </a:rPr>
              <a:t> Modell  nur bis 20 °C also 5 V  genutzt werden kann.</a:t>
            </a:r>
          </a:p>
          <a:p>
            <a:r>
              <a:rPr lang="de-DE" dirty="0" smtClean="0">
                <a:latin typeface="Meta Office" panose="020B0502040000020004" pitchFamily="34" charset="0"/>
              </a:rPr>
              <a:t>Der Analogeingang wird mit einem 10 Bit A/D Wandler umgesetzt.</a:t>
            </a:r>
          </a:p>
          <a:p>
            <a:r>
              <a:rPr lang="de-DE" dirty="0" smtClean="0">
                <a:latin typeface="Meta Office" panose="020B0502040000020004" pitchFamily="34" charset="0"/>
              </a:rPr>
              <a:t>Dies bedeutet : </a:t>
            </a:r>
            <a:r>
              <a:rPr lang="de-DE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20°C</a:t>
            </a:r>
            <a:r>
              <a:rPr lang="de-DE" dirty="0" smtClean="0">
                <a:latin typeface="Meta Office" panose="020B0502040000020004" pitchFamily="34" charset="0"/>
              </a:rPr>
              <a:t> entsprechen </a:t>
            </a:r>
            <a:r>
              <a:rPr lang="de-DE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1024</a:t>
            </a:r>
            <a:r>
              <a:rPr lang="de-DE" dirty="0" smtClean="0">
                <a:latin typeface="Meta Office" panose="020B0502040000020004" pitchFamily="34" charset="0"/>
              </a:rPr>
              <a:t> als gewandelte Größe !</a:t>
            </a:r>
          </a:p>
          <a:p>
            <a:r>
              <a:rPr lang="de-DE" dirty="0" smtClean="0">
                <a:latin typeface="Meta Office" panose="020B0502040000020004" pitchFamily="34" charset="0"/>
              </a:rPr>
              <a:t>Als Führungsgröße muss also nicht °C sondern die gewandelte Größe eingegeben</a:t>
            </a:r>
          </a:p>
          <a:p>
            <a:r>
              <a:rPr lang="de-DE" dirty="0">
                <a:latin typeface="Meta Office" panose="020B0502040000020004" pitchFamily="34" charset="0"/>
              </a:rPr>
              <a:t>w</a:t>
            </a:r>
            <a:r>
              <a:rPr lang="de-DE" dirty="0" smtClean="0">
                <a:latin typeface="Meta Office" panose="020B0502040000020004" pitchFamily="34" charset="0"/>
              </a:rPr>
              <a:t>erden.</a:t>
            </a:r>
          </a:p>
          <a:p>
            <a:r>
              <a:rPr lang="de-DE" dirty="0" smtClean="0">
                <a:latin typeface="Meta Office" panose="020B0502040000020004" pitchFamily="34" charset="0"/>
              </a:rPr>
              <a:t>Ein Beispiel :</a:t>
            </a:r>
          </a:p>
          <a:p>
            <a:endParaRPr lang="de-DE" dirty="0" smtClean="0">
              <a:latin typeface="Meta Office" panose="020B0502040000020004" pitchFamily="34" charset="0"/>
            </a:endParaRPr>
          </a:p>
          <a:p>
            <a:r>
              <a:rPr lang="de-DE" dirty="0" smtClean="0">
                <a:latin typeface="Meta Office" panose="020B0502040000020004" pitchFamily="34" charset="0"/>
              </a:rPr>
              <a:t>20 ° C entsprechen 1024</a:t>
            </a:r>
          </a:p>
          <a:p>
            <a:endParaRPr lang="de-DE" dirty="0" smtClean="0">
              <a:latin typeface="Meta Office" panose="020B0502040000020004" pitchFamily="34" charset="0"/>
            </a:endParaRPr>
          </a:p>
          <a:p>
            <a:r>
              <a:rPr lang="de-DE" dirty="0" smtClean="0">
                <a:latin typeface="Meta Office" panose="020B0502040000020004" pitchFamily="34" charset="0"/>
              </a:rPr>
              <a:t>15 ° C entsprechen (1024 *15) / 20 = </a:t>
            </a:r>
            <a:r>
              <a:rPr lang="de-DE" u="sng" dirty="0" smtClean="0">
                <a:latin typeface="Meta Office" panose="020B0502040000020004" pitchFamily="34" charset="0"/>
              </a:rPr>
              <a:t>768</a:t>
            </a:r>
          </a:p>
          <a:p>
            <a:endParaRPr lang="de-DE" u="sng" dirty="0" smtClean="0">
              <a:latin typeface="Meta Office" panose="020B0502040000020004" pitchFamily="34" charset="0"/>
            </a:endParaRPr>
          </a:p>
          <a:p>
            <a:r>
              <a:rPr lang="de-DE" dirty="0" smtClean="0">
                <a:latin typeface="Meta Office" panose="020B0502040000020004" pitchFamily="34" charset="0"/>
              </a:rPr>
              <a:t>Dieser Wert muss nun für w eingegeben werden.</a:t>
            </a:r>
          </a:p>
          <a:p>
            <a:endParaRPr lang="de-DE" dirty="0">
              <a:latin typeface="Meta Office" panose="020B0502040000020004" pitchFamily="34" charset="0"/>
            </a:endParaRPr>
          </a:p>
          <a:p>
            <a:r>
              <a:rPr lang="de-DE" dirty="0" smtClean="0">
                <a:latin typeface="Meta Office" panose="020B0502040000020004" pitchFamily="34" charset="0"/>
              </a:rPr>
              <a:t>Im </a:t>
            </a:r>
            <a:r>
              <a:rPr lang="de-DE" dirty="0" err="1" smtClean="0">
                <a:latin typeface="Meta Office" panose="020B0502040000020004" pitchFamily="34" charset="0"/>
              </a:rPr>
              <a:t>WinFACT</a:t>
            </a:r>
            <a:r>
              <a:rPr lang="de-DE" dirty="0" smtClean="0">
                <a:latin typeface="Meta Office" panose="020B0502040000020004" pitchFamily="34" charset="0"/>
              </a:rPr>
              <a:t> Programm wird alles dann in °C dargestellt.</a:t>
            </a:r>
          </a:p>
          <a:p>
            <a:endParaRPr lang="de-DE" dirty="0" smtClean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7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411760" y="26064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      </a:t>
            </a:r>
            <a:r>
              <a:rPr lang="de-DE" dirty="0" err="1" smtClean="0">
                <a:latin typeface="Meta Office" panose="020B0502040000020004" pitchFamily="34" charset="0"/>
              </a:rPr>
              <a:t>Tempplant</a:t>
            </a:r>
            <a:r>
              <a:rPr lang="de-DE" dirty="0" smtClean="0">
                <a:latin typeface="Meta Office" panose="020B0502040000020004" pitchFamily="34" charset="0"/>
              </a:rPr>
              <a:t> mit Zweipunktregler</a:t>
            </a:r>
            <a:endParaRPr lang="de-DE" dirty="0">
              <a:latin typeface="Meta Office" panose="020B05020400000200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00" y="616310"/>
            <a:ext cx="8427627" cy="6197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671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043608" y="225103"/>
            <a:ext cx="6696744" cy="50405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800" dirty="0" smtClean="0">
                <a:latin typeface="Meta Layout" panose="020B0502030000020004" pitchFamily="34" charset="0"/>
              </a:rPr>
              <a:t>Regelungstechnik mit dem ARDUINO und der Software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endParaRPr lang="de-DE" sz="1800" dirty="0">
              <a:latin typeface="Meta Layout" panose="020B05020300000200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467544" y="764704"/>
            <a:ext cx="59766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Meta Layout" panose="020B0502030000020004" pitchFamily="34" charset="0"/>
              </a:rPr>
              <a:t>Das ARDUINO Programm : PID Regler an </a:t>
            </a:r>
            <a:r>
              <a:rPr lang="de-DE" sz="1400" dirty="0" err="1" smtClean="0">
                <a:latin typeface="Meta Layout" panose="020B0502030000020004" pitchFamily="34" charset="0"/>
              </a:rPr>
              <a:t>Tempplant</a:t>
            </a:r>
            <a:r>
              <a:rPr lang="de-DE" sz="1400" dirty="0" smtClean="0">
                <a:latin typeface="Meta Layout" panose="020B0502030000020004" pitchFamily="34" charset="0"/>
              </a:rPr>
              <a:t> Betragsoptimum März 22</a:t>
            </a:r>
            <a:endParaRPr lang="de-DE" sz="1400" dirty="0">
              <a:latin typeface="Meta Layout" panose="020B0502030000020004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91207" y="1134036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/>
              <a:t>#</a:t>
            </a:r>
            <a:r>
              <a:rPr lang="de-DE" sz="1400" dirty="0" err="1"/>
              <a:t>include</a:t>
            </a:r>
            <a:r>
              <a:rPr lang="de-DE" sz="1400" dirty="0"/>
              <a:t> &lt;PID_v2.h&gt; // PID Regler aus einer </a:t>
            </a:r>
            <a:r>
              <a:rPr lang="de-DE" sz="1400" dirty="0" smtClean="0"/>
              <a:t>Bibliothek</a:t>
            </a:r>
            <a:endParaRPr lang="de-DE" sz="1400" dirty="0"/>
          </a:p>
          <a:p>
            <a:endParaRPr lang="de-DE" sz="1400" dirty="0"/>
          </a:p>
          <a:p>
            <a:r>
              <a:rPr lang="de-DE" sz="1400" dirty="0"/>
              <a:t>#</a:t>
            </a:r>
            <a:r>
              <a:rPr lang="de-DE" sz="1400" dirty="0" err="1"/>
              <a:t>define</a:t>
            </a:r>
            <a:r>
              <a:rPr lang="de-DE" sz="1400" dirty="0"/>
              <a:t> PIN_INPUT 0  // Festlegung des Eingangs für die Regelgröße x</a:t>
            </a:r>
          </a:p>
          <a:p>
            <a:r>
              <a:rPr lang="de-DE" sz="1400" dirty="0"/>
              <a:t>#</a:t>
            </a:r>
            <a:r>
              <a:rPr lang="de-DE" sz="1400" dirty="0" err="1"/>
              <a:t>define</a:t>
            </a:r>
            <a:r>
              <a:rPr lang="de-DE" sz="1400" dirty="0"/>
              <a:t> PIN_OUTPUT 9 // Festlegung des Ausgangs für die Stellgröße y</a:t>
            </a:r>
          </a:p>
          <a:p>
            <a:endParaRPr lang="de-DE" sz="1400" dirty="0"/>
          </a:p>
          <a:p>
            <a:r>
              <a:rPr lang="de-DE" sz="1400" dirty="0"/>
              <a:t>// Festlegung der </a:t>
            </a:r>
            <a:r>
              <a:rPr lang="de-DE" sz="1400" dirty="0" err="1"/>
              <a:t>Reglerparameter</a:t>
            </a:r>
            <a:endParaRPr lang="de-DE" sz="1400" dirty="0"/>
          </a:p>
          <a:p>
            <a:r>
              <a:rPr lang="de-DE" sz="1400" dirty="0"/>
              <a:t>double Kp = 2.75, </a:t>
            </a:r>
            <a:r>
              <a:rPr lang="de-DE" sz="1400" dirty="0" err="1"/>
              <a:t>Ki</a:t>
            </a:r>
            <a:r>
              <a:rPr lang="de-DE" sz="1400" dirty="0"/>
              <a:t> = 0.0038 , </a:t>
            </a:r>
            <a:r>
              <a:rPr lang="de-DE" sz="1400" dirty="0" err="1"/>
              <a:t>Kd</a:t>
            </a:r>
            <a:r>
              <a:rPr lang="de-DE" sz="1400" dirty="0"/>
              <a:t> = 0.013</a:t>
            </a:r>
            <a:r>
              <a:rPr lang="de-DE" sz="1400" dirty="0" smtClean="0"/>
              <a:t>; // Parameter siehe Betragsoptimum</a:t>
            </a:r>
            <a:endParaRPr lang="de-DE" sz="1400" dirty="0"/>
          </a:p>
          <a:p>
            <a:r>
              <a:rPr lang="de-DE" sz="1400" dirty="0"/>
              <a:t>PID_v2 </a:t>
            </a:r>
            <a:r>
              <a:rPr lang="de-DE" sz="1400" dirty="0" err="1"/>
              <a:t>myPID</a:t>
            </a:r>
            <a:r>
              <a:rPr lang="de-DE" sz="1400" dirty="0"/>
              <a:t>(Kp, </a:t>
            </a:r>
            <a:r>
              <a:rPr lang="de-DE" sz="1400" dirty="0" err="1"/>
              <a:t>Ki</a:t>
            </a:r>
            <a:r>
              <a:rPr lang="de-DE" sz="1400" dirty="0"/>
              <a:t>, </a:t>
            </a:r>
            <a:r>
              <a:rPr lang="de-DE" sz="1400" dirty="0" err="1"/>
              <a:t>Kd</a:t>
            </a:r>
            <a:r>
              <a:rPr lang="de-DE" sz="1400" dirty="0"/>
              <a:t>, PID::</a:t>
            </a:r>
            <a:r>
              <a:rPr lang="de-DE" sz="1400" dirty="0" err="1"/>
              <a:t>Direct</a:t>
            </a:r>
            <a:r>
              <a:rPr lang="de-DE" sz="1400" dirty="0"/>
              <a:t>);</a:t>
            </a:r>
          </a:p>
          <a:p>
            <a:endParaRPr lang="de-DE" sz="1400" dirty="0"/>
          </a:p>
          <a:p>
            <a:r>
              <a:rPr lang="de-DE" sz="1400" dirty="0" err="1"/>
              <a:t>void</a:t>
            </a:r>
            <a:r>
              <a:rPr lang="de-DE" sz="1400" dirty="0"/>
              <a:t> </a:t>
            </a:r>
            <a:r>
              <a:rPr lang="de-DE" sz="1400" dirty="0" err="1"/>
              <a:t>setup</a:t>
            </a:r>
            <a:r>
              <a:rPr lang="de-DE" sz="1400" dirty="0"/>
              <a:t>() {</a:t>
            </a:r>
          </a:p>
          <a:p>
            <a:r>
              <a:rPr lang="de-DE" sz="1400" dirty="0"/>
              <a:t>  </a:t>
            </a:r>
            <a:r>
              <a:rPr lang="de-DE" sz="1400" dirty="0" err="1"/>
              <a:t>Serial.begin</a:t>
            </a:r>
            <a:r>
              <a:rPr lang="de-DE" sz="1400" dirty="0"/>
              <a:t>(9600);   // Öffnung der seriellen Schnittstelle</a:t>
            </a:r>
          </a:p>
          <a:p>
            <a:r>
              <a:rPr lang="de-DE" sz="1400" dirty="0"/>
              <a:t>  </a:t>
            </a:r>
            <a:r>
              <a:rPr lang="de-DE" sz="1400" dirty="0" err="1"/>
              <a:t>myPID.Start</a:t>
            </a:r>
            <a:r>
              <a:rPr lang="de-DE" sz="1400" dirty="0"/>
              <a:t>(</a:t>
            </a:r>
            <a:r>
              <a:rPr lang="de-DE" sz="1400" dirty="0" err="1"/>
              <a:t>analogRead</a:t>
            </a:r>
            <a:r>
              <a:rPr lang="de-DE" sz="1400" dirty="0"/>
              <a:t>(PIN_INPUT),  // Start des Reglers : Einlesen der Regelgröße x</a:t>
            </a:r>
          </a:p>
          <a:p>
            <a:r>
              <a:rPr lang="de-DE" sz="1400" dirty="0"/>
              <a:t>              0,                      // Anfangswert für die Stellgröße y</a:t>
            </a:r>
          </a:p>
          <a:p>
            <a:r>
              <a:rPr lang="de-DE" sz="1400" dirty="0"/>
              <a:t>              512);                   // Führungsgröße w = 512 entspricht 10°C (siehe Projektbeschreibung)</a:t>
            </a:r>
          </a:p>
          <a:p>
            <a:r>
              <a:rPr lang="de-DE" sz="1400" dirty="0"/>
              <a:t>}</a:t>
            </a:r>
          </a:p>
          <a:p>
            <a:endParaRPr lang="de-DE" sz="1400" dirty="0"/>
          </a:p>
          <a:p>
            <a:r>
              <a:rPr lang="de-DE" sz="1400" dirty="0" err="1"/>
              <a:t>void</a:t>
            </a:r>
            <a:r>
              <a:rPr lang="de-DE" sz="1400" dirty="0"/>
              <a:t> </a:t>
            </a:r>
            <a:r>
              <a:rPr lang="de-DE" sz="1400" dirty="0" err="1"/>
              <a:t>loop</a:t>
            </a:r>
            <a:r>
              <a:rPr lang="de-DE" sz="1400" dirty="0"/>
              <a:t>() {</a:t>
            </a:r>
          </a:p>
          <a:p>
            <a:r>
              <a:rPr lang="de-DE" sz="1400" dirty="0"/>
              <a:t>  </a:t>
            </a:r>
            <a:r>
              <a:rPr lang="de-DE" sz="1400" dirty="0" err="1"/>
              <a:t>const</a:t>
            </a:r>
            <a:r>
              <a:rPr lang="de-DE" sz="1400" dirty="0"/>
              <a:t> double </a:t>
            </a:r>
            <a:r>
              <a:rPr lang="de-DE" sz="1400" dirty="0" err="1"/>
              <a:t>input</a:t>
            </a:r>
            <a:r>
              <a:rPr lang="de-DE" sz="1400" dirty="0"/>
              <a:t> = </a:t>
            </a:r>
            <a:r>
              <a:rPr lang="de-DE" sz="1400" dirty="0" err="1"/>
              <a:t>analogRead</a:t>
            </a:r>
            <a:r>
              <a:rPr lang="de-DE" sz="1400" dirty="0"/>
              <a:t>(PIN_INPUT); // Eingabe der Regelgröße x in den Regelalgorithmus</a:t>
            </a:r>
          </a:p>
          <a:p>
            <a:r>
              <a:rPr lang="de-DE" sz="1400" dirty="0"/>
              <a:t>  </a:t>
            </a:r>
            <a:r>
              <a:rPr lang="de-DE" sz="1400" dirty="0" err="1"/>
              <a:t>const</a:t>
            </a:r>
            <a:r>
              <a:rPr lang="de-DE" sz="1400" dirty="0"/>
              <a:t> double </a:t>
            </a:r>
            <a:r>
              <a:rPr lang="de-DE" sz="1400" dirty="0" err="1"/>
              <a:t>output</a:t>
            </a:r>
            <a:r>
              <a:rPr lang="de-DE" sz="1400" dirty="0"/>
              <a:t> = </a:t>
            </a:r>
            <a:r>
              <a:rPr lang="de-DE" sz="1400" dirty="0" err="1"/>
              <a:t>myPID.Run</a:t>
            </a:r>
            <a:r>
              <a:rPr lang="de-DE" sz="1400" dirty="0"/>
              <a:t>(</a:t>
            </a:r>
            <a:r>
              <a:rPr lang="de-DE" sz="1400" dirty="0" err="1"/>
              <a:t>input</a:t>
            </a:r>
            <a:r>
              <a:rPr lang="de-DE" sz="1400" dirty="0"/>
              <a:t>);     // Berechnung der Stellgröße</a:t>
            </a:r>
          </a:p>
          <a:p>
            <a:r>
              <a:rPr lang="de-DE" sz="1400" dirty="0"/>
              <a:t>  </a:t>
            </a:r>
            <a:r>
              <a:rPr lang="de-DE" sz="1400" dirty="0" err="1"/>
              <a:t>analogWrite</a:t>
            </a:r>
            <a:r>
              <a:rPr lang="de-DE" sz="1400" dirty="0"/>
              <a:t>(PIN_OUTPUT, </a:t>
            </a:r>
            <a:r>
              <a:rPr lang="de-DE" sz="1400" dirty="0" err="1"/>
              <a:t>output</a:t>
            </a:r>
            <a:r>
              <a:rPr lang="de-DE" sz="1400" dirty="0"/>
              <a:t>);            // Ausgabe der Stellgröße y auf Kanal 9 (PWM Ausgang)</a:t>
            </a:r>
          </a:p>
          <a:p>
            <a:r>
              <a:rPr lang="de-DE" sz="1400" dirty="0"/>
              <a:t>  </a:t>
            </a:r>
            <a:r>
              <a:rPr lang="de-DE" sz="1400" dirty="0" err="1"/>
              <a:t>Serial.print</a:t>
            </a:r>
            <a:r>
              <a:rPr lang="de-DE" sz="1400" dirty="0"/>
              <a:t>("Regelgröße x:");// Angabe der </a:t>
            </a:r>
            <a:r>
              <a:rPr lang="de-DE" sz="1400" dirty="0" smtClean="0"/>
              <a:t>Regelgröße </a:t>
            </a:r>
            <a:r>
              <a:rPr lang="de-DE" sz="1400" dirty="0"/>
              <a:t>auf dem Monitor</a:t>
            </a:r>
          </a:p>
          <a:p>
            <a:r>
              <a:rPr lang="de-DE" sz="1400" dirty="0"/>
              <a:t>  </a:t>
            </a:r>
            <a:r>
              <a:rPr lang="de-DE" sz="1400" dirty="0" err="1"/>
              <a:t>Serial.println</a:t>
            </a:r>
            <a:r>
              <a:rPr lang="de-DE" sz="1400" dirty="0"/>
              <a:t>(</a:t>
            </a:r>
            <a:r>
              <a:rPr lang="de-DE" sz="1400" dirty="0" err="1"/>
              <a:t>input</a:t>
            </a:r>
            <a:r>
              <a:rPr lang="de-DE" sz="1400" dirty="0"/>
              <a:t>); // Regelgröße x</a:t>
            </a:r>
          </a:p>
          <a:p>
            <a:r>
              <a:rPr lang="de-DE" sz="1400" dirty="0"/>
              <a:t>  </a:t>
            </a:r>
            <a:r>
              <a:rPr lang="de-DE" sz="1400" dirty="0" err="1"/>
              <a:t>Serial.print</a:t>
            </a:r>
            <a:r>
              <a:rPr lang="de-DE" sz="1400" dirty="0"/>
              <a:t> ("Führungsgröße w:"); // Angabe der Führungsgröße auf dem Monitor</a:t>
            </a:r>
          </a:p>
          <a:p>
            <a:r>
              <a:rPr lang="de-DE" sz="1400" dirty="0"/>
              <a:t>  </a:t>
            </a:r>
            <a:r>
              <a:rPr lang="de-DE" sz="1400" dirty="0" err="1"/>
              <a:t>Serial.println</a:t>
            </a:r>
            <a:r>
              <a:rPr lang="de-DE" sz="1400" dirty="0"/>
              <a:t>(512);  // Führungsgröße w</a:t>
            </a:r>
          </a:p>
          <a:p>
            <a:r>
              <a:rPr lang="de-DE" sz="1400" dirty="0"/>
              <a:t>  </a:t>
            </a:r>
          </a:p>
          <a:p>
            <a:r>
              <a:rPr lang="de-DE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2349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395536" y="188640"/>
            <a:ext cx="85689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Meta Office" panose="020B0502040000020004" pitchFamily="34" charset="0"/>
              </a:rPr>
              <a:t> </a:t>
            </a:r>
            <a:r>
              <a:rPr lang="de-DE" sz="1600" dirty="0">
                <a:latin typeface="Meta Office" panose="020B0502040000020004" pitchFamily="34" charset="0"/>
              </a:rPr>
              <a:t>Beispiel </a:t>
            </a:r>
            <a:r>
              <a:rPr lang="de-DE" sz="1600" dirty="0" smtClean="0">
                <a:latin typeface="Meta Office" panose="020B0502040000020004" pitchFamily="34" charset="0"/>
              </a:rPr>
              <a:t>2 </a:t>
            </a:r>
            <a:r>
              <a:rPr lang="de-DE" sz="1600" dirty="0">
                <a:latin typeface="Meta Office" panose="020B0502040000020004" pitchFamily="34" charset="0"/>
              </a:rPr>
              <a:t>: </a:t>
            </a:r>
            <a:r>
              <a:rPr lang="de-DE" sz="1600" dirty="0" err="1" smtClean="0">
                <a:latin typeface="Meta Office" panose="020B0502040000020004" pitchFamily="34" charset="0"/>
              </a:rPr>
              <a:t>Speedplant</a:t>
            </a:r>
            <a:r>
              <a:rPr lang="de-DE" sz="1600" dirty="0" smtClean="0">
                <a:latin typeface="Meta Office" panose="020B0502040000020004" pitchFamily="34" charset="0"/>
              </a:rPr>
              <a:t> </a:t>
            </a:r>
            <a:r>
              <a:rPr lang="de-DE" sz="1600" dirty="0">
                <a:latin typeface="Meta Office" panose="020B0502040000020004" pitchFamily="34" charset="0"/>
              </a:rPr>
              <a:t>mit PID-Regler</a:t>
            </a:r>
          </a:p>
          <a:p>
            <a:endParaRPr lang="de-DE" sz="1600" dirty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 Im </a:t>
            </a:r>
            <a:r>
              <a:rPr lang="de-DE" sz="1600" dirty="0">
                <a:latin typeface="Meta Office" panose="020B0502040000020004" pitchFamily="34" charset="0"/>
              </a:rPr>
              <a:t>nachstehenden Blockschaltbild erkennt man die Struktur des </a:t>
            </a:r>
            <a:r>
              <a:rPr lang="de-DE" sz="1600" dirty="0" err="1">
                <a:latin typeface="Meta Office" panose="020B0502040000020004" pitchFamily="34" charset="0"/>
              </a:rPr>
              <a:t>WinFACT</a:t>
            </a:r>
            <a:r>
              <a:rPr lang="de-DE" sz="1600" dirty="0">
                <a:latin typeface="Meta Office" panose="020B0502040000020004" pitchFamily="34" charset="0"/>
              </a:rPr>
              <a:t> </a:t>
            </a:r>
            <a:r>
              <a:rPr lang="de-DE" sz="1600" dirty="0" smtClean="0">
                <a:latin typeface="Meta Office" panose="020B0502040000020004" pitchFamily="34" charset="0"/>
              </a:rPr>
              <a:t>Programmes </a:t>
            </a:r>
            <a:r>
              <a:rPr lang="de-DE" sz="1600" dirty="0">
                <a:latin typeface="Meta Office" panose="020B0502040000020004" pitchFamily="34" charset="0"/>
              </a:rPr>
              <a:t>:</a:t>
            </a:r>
            <a:endParaRPr lang="de-DE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40" y="1019867"/>
            <a:ext cx="8782944" cy="548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479715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Achtung </a:t>
            </a:r>
            <a:r>
              <a:rPr lang="de-DE" sz="1400" dirty="0" smtClean="0">
                <a:latin typeface="Meta Office" panose="020B0502040000020004" pitchFamily="34" charset="0"/>
              </a:rPr>
              <a:t>: Auch hier ist der Wertebereich eingegrenzt : </a:t>
            </a:r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0…5 V</a:t>
            </a:r>
            <a:r>
              <a:rPr lang="de-DE" sz="1400" dirty="0" smtClean="0">
                <a:latin typeface="Meta Office" panose="020B0502040000020004" pitchFamily="34" charset="0"/>
              </a:rPr>
              <a:t> entsprechen </a:t>
            </a:r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0…5000 U/min</a:t>
            </a:r>
          </a:p>
          <a:p>
            <a:r>
              <a:rPr lang="de-DE" sz="1400" dirty="0" smtClean="0">
                <a:latin typeface="Meta Office" panose="020B0502040000020004" pitchFamily="34" charset="0"/>
              </a:rPr>
              <a:t>Beispiel für w im ARDUINO : 1000 U/ min : (1000 * 1024) / 5000 = 205 muss eingegeben werden.</a:t>
            </a:r>
            <a:endParaRPr lang="de-DE" sz="1400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509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411760" y="26064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   Darstellung der Größen in </a:t>
            </a:r>
            <a:r>
              <a:rPr lang="de-DE" dirty="0" err="1" smtClean="0">
                <a:latin typeface="Meta Office" panose="020B0502040000020004" pitchFamily="34" charset="0"/>
              </a:rPr>
              <a:t>WinFACT</a:t>
            </a:r>
            <a:endParaRPr lang="de-DE" dirty="0">
              <a:latin typeface="Meta Office" panose="020B05020400000200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6588224" y="2348880"/>
            <a:ext cx="12241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smtClean="0">
                <a:latin typeface="Meta Office" panose="020B0502040000020004" pitchFamily="34" charset="0"/>
              </a:rPr>
              <a:t>   Anfahren</a:t>
            </a:r>
            <a:endParaRPr lang="de-DE" sz="1100" dirty="0">
              <a:latin typeface="Meta Office" panose="020B05020400000200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9980"/>
            <a:ext cx="8064896" cy="5742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732240" y="2679621"/>
            <a:ext cx="100811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b="1" dirty="0" smtClean="0"/>
              <a:t>Noch nicht optimiert</a:t>
            </a:r>
            <a:endParaRPr lang="de-DE" sz="7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5796136" y="2654476"/>
            <a:ext cx="59278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b="1" dirty="0" err="1" smtClean="0"/>
              <a:t>Anregeln</a:t>
            </a:r>
            <a:endParaRPr lang="de-DE" sz="700" b="1" dirty="0"/>
          </a:p>
        </p:txBody>
      </p:sp>
      <p:sp>
        <p:nvSpPr>
          <p:cNvPr id="10" name="Textfeld 9"/>
          <p:cNvSpPr txBox="1"/>
          <p:nvPr/>
        </p:nvSpPr>
        <p:spPr>
          <a:xfrm>
            <a:off x="5364088" y="2321282"/>
            <a:ext cx="59278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b="1" dirty="0" smtClean="0"/>
              <a:t>Z : ein/aus</a:t>
            </a:r>
            <a:endParaRPr lang="de-DE" sz="700" b="1" dirty="0"/>
          </a:p>
        </p:txBody>
      </p:sp>
    </p:spTree>
    <p:extLst>
      <p:ext uri="{BB962C8B-B14F-4D97-AF65-F5344CB8AC3E}">
        <p14:creationId xmlns:p14="http://schemas.microsoft.com/office/powerpoint/2010/main" val="536602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443439"/>
              </p:ext>
            </p:extLst>
          </p:nvPr>
        </p:nvGraphicFramePr>
        <p:xfrm>
          <a:off x="971600" y="1196752"/>
          <a:ext cx="5760640" cy="16561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526"/>
                <a:gridCol w="645376"/>
                <a:gridCol w="649639"/>
                <a:gridCol w="635145"/>
                <a:gridCol w="664132"/>
                <a:gridCol w="704201"/>
                <a:gridCol w="642818"/>
                <a:gridCol w="486803"/>
              </a:tblGrid>
              <a:tr h="46242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Streckenname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t10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   t50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t90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kps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µ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T1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n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731345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Tempplant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110 s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267s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532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1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100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3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6242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Speedplant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</a:rPr>
                        <a:t>0,347s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1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</a:rPr>
                        <a:t>2,77 s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1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0,685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    2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398659"/>
              </p:ext>
            </p:extLst>
          </p:nvPr>
        </p:nvGraphicFramePr>
        <p:xfrm>
          <a:off x="971600" y="3356992"/>
          <a:ext cx="5690221" cy="24482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9206"/>
                <a:gridCol w="1132558"/>
                <a:gridCol w="1132558"/>
                <a:gridCol w="1132558"/>
                <a:gridCol w="1133341"/>
              </a:tblGrid>
              <a:tr h="349753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Streckenart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       </a:t>
                      </a:r>
                      <a:r>
                        <a:rPr lang="de-DE" sz="1100" dirty="0" err="1">
                          <a:effectLst/>
                        </a:rPr>
                        <a:t>Kpr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    Ti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   Td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Verfahren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49753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Tempplant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2,75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 260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  75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% Kennwert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49753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Tempplant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     1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197,5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  50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T</a:t>
                      </a:r>
                      <a:r>
                        <a:rPr lang="de-DE" sz="1100">
                          <a:effectLst/>
                          <a:sym typeface="Symbol"/>
                        </a:rPr>
                        <a:t></a:t>
                      </a:r>
                      <a:r>
                        <a:rPr lang="de-DE" sz="1100">
                          <a:effectLst/>
                        </a:rPr>
                        <a:t> normal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49753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 err="1">
                          <a:effectLst/>
                        </a:rPr>
                        <a:t>Tempplant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2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 239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  58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T</a:t>
                      </a:r>
                      <a:r>
                        <a:rPr lang="de-DE" sz="1100">
                          <a:effectLst/>
                          <a:sym typeface="Symbol"/>
                        </a:rPr>
                        <a:t></a:t>
                      </a:r>
                      <a:r>
                        <a:rPr lang="de-DE" sz="1100">
                          <a:effectLst/>
                        </a:rPr>
                        <a:t> schnell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49753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Speedplant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1,3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 1,03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% Kennwert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49753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Speedplant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0,5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 0,66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T</a:t>
                      </a:r>
                      <a:r>
                        <a:rPr lang="de-DE" sz="1100">
                          <a:effectLst/>
                          <a:sym typeface="Symbol"/>
                        </a:rPr>
                        <a:t></a:t>
                      </a:r>
                      <a:r>
                        <a:rPr lang="de-DE" sz="1100">
                          <a:effectLst/>
                        </a:rPr>
                        <a:t> normal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49753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Speedplant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1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      0,924 s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110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T</a:t>
                      </a:r>
                      <a:r>
                        <a:rPr lang="de-DE" sz="1100" dirty="0">
                          <a:effectLst/>
                          <a:sym typeface="Symbol"/>
                        </a:rPr>
                        <a:t></a:t>
                      </a:r>
                      <a:r>
                        <a:rPr lang="de-DE" sz="1100" dirty="0">
                          <a:effectLst/>
                        </a:rPr>
                        <a:t> schnell</a:t>
                      </a:r>
                      <a:endParaRPr lang="de-DE" sz="1100" dirty="0">
                        <a:effectLst/>
                        <a:latin typeface="Meta Office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827584" y="476672"/>
            <a:ext cx="7704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Office" panose="020B0502040000020004" pitchFamily="34" charset="0"/>
              </a:rPr>
              <a:t>Übersicht der Streckendaten und </a:t>
            </a:r>
            <a:r>
              <a:rPr lang="de-DE" sz="1600" dirty="0" err="1" smtClean="0">
                <a:latin typeface="Meta Office" panose="020B0502040000020004" pitchFamily="34" charset="0"/>
              </a:rPr>
              <a:t>Reglereinstellungen</a:t>
            </a:r>
            <a:r>
              <a:rPr lang="de-DE" sz="1600" dirty="0" smtClean="0">
                <a:latin typeface="Meta Office" panose="020B0502040000020004" pitchFamily="34" charset="0"/>
              </a:rPr>
              <a:t> ( Quelle : PID-Designer) :</a:t>
            </a:r>
            <a:endParaRPr lang="de-DE" sz="1600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376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395536" y="188640"/>
            <a:ext cx="85689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Meta Office" panose="020B0502040000020004" pitchFamily="34" charset="0"/>
              </a:rPr>
              <a:t> </a:t>
            </a:r>
            <a:r>
              <a:rPr lang="de-DE" sz="1600" dirty="0">
                <a:latin typeface="Meta Office" panose="020B0502040000020004" pitchFamily="34" charset="0"/>
              </a:rPr>
              <a:t>Beispiel 3</a:t>
            </a:r>
            <a:r>
              <a:rPr lang="de-DE" sz="1600" dirty="0" smtClean="0">
                <a:latin typeface="Meta Office" panose="020B0502040000020004" pitchFamily="34" charset="0"/>
              </a:rPr>
              <a:t> </a:t>
            </a:r>
            <a:r>
              <a:rPr lang="de-DE" sz="1600" dirty="0">
                <a:latin typeface="Meta Office" panose="020B0502040000020004" pitchFamily="34" charset="0"/>
              </a:rPr>
              <a:t>: </a:t>
            </a:r>
            <a:r>
              <a:rPr lang="de-DE" sz="1600" dirty="0" err="1" smtClean="0">
                <a:latin typeface="Meta Office" panose="020B0502040000020004" pitchFamily="34" charset="0"/>
              </a:rPr>
              <a:t>Levelplant</a:t>
            </a:r>
            <a:r>
              <a:rPr lang="de-DE" sz="1600" dirty="0" smtClean="0">
                <a:latin typeface="Meta Office" panose="020B0502040000020004" pitchFamily="34" charset="0"/>
              </a:rPr>
              <a:t> </a:t>
            </a:r>
            <a:r>
              <a:rPr lang="de-DE" sz="1600" dirty="0">
                <a:latin typeface="Meta Office" panose="020B0502040000020004" pitchFamily="34" charset="0"/>
              </a:rPr>
              <a:t>mit PID-Regler</a:t>
            </a:r>
          </a:p>
          <a:p>
            <a:endParaRPr lang="de-DE" sz="1600" dirty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 Im </a:t>
            </a:r>
            <a:r>
              <a:rPr lang="de-DE" sz="1600" dirty="0">
                <a:latin typeface="Meta Office" panose="020B0502040000020004" pitchFamily="34" charset="0"/>
              </a:rPr>
              <a:t>nachstehenden Blockschaltbild erkennt man die Struktur des </a:t>
            </a:r>
            <a:r>
              <a:rPr lang="de-DE" sz="1600" dirty="0" err="1">
                <a:latin typeface="Meta Office" panose="020B0502040000020004" pitchFamily="34" charset="0"/>
              </a:rPr>
              <a:t>WinFACT</a:t>
            </a:r>
            <a:r>
              <a:rPr lang="de-DE" sz="1600" dirty="0">
                <a:latin typeface="Meta Office" panose="020B0502040000020004" pitchFamily="34" charset="0"/>
              </a:rPr>
              <a:t> </a:t>
            </a:r>
            <a:r>
              <a:rPr lang="de-DE" sz="1600" dirty="0" smtClean="0">
                <a:latin typeface="Meta Office" panose="020B0502040000020004" pitchFamily="34" charset="0"/>
              </a:rPr>
              <a:t>Programmes </a:t>
            </a:r>
            <a:r>
              <a:rPr lang="de-DE" sz="1600" dirty="0">
                <a:latin typeface="Meta Office" panose="020B0502040000020004" pitchFamily="34" charset="0"/>
              </a:rPr>
              <a:t>:</a:t>
            </a:r>
            <a:endParaRPr lang="de-DE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554550" cy="534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80813"/>
            <a:ext cx="8554550" cy="534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827584" y="501317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Achtung </a:t>
            </a:r>
            <a:r>
              <a:rPr lang="de-DE" sz="1400" dirty="0" smtClean="0">
                <a:latin typeface="Meta Office" panose="020B0502040000020004" pitchFamily="34" charset="0"/>
              </a:rPr>
              <a:t>: Auch hier ist der Wertebereich eingegrenzt : </a:t>
            </a:r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0…5 V</a:t>
            </a:r>
            <a:r>
              <a:rPr lang="de-DE" sz="1400" dirty="0" smtClean="0">
                <a:latin typeface="Meta Office" panose="020B0502040000020004" pitchFamily="34" charset="0"/>
              </a:rPr>
              <a:t> entsprechen </a:t>
            </a:r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0…500 mm</a:t>
            </a:r>
          </a:p>
          <a:p>
            <a:r>
              <a:rPr lang="de-DE" sz="1400" dirty="0" smtClean="0">
                <a:latin typeface="Meta Office" panose="020B0502040000020004" pitchFamily="34" charset="0"/>
              </a:rPr>
              <a:t>Beispiel für w im ARDUINO : 200 mm  : (200 * 1024) / 500 = 410 muss eingegeben werden.</a:t>
            </a:r>
            <a:endParaRPr lang="de-DE" sz="1400" dirty="0">
              <a:latin typeface="Meta Office" panose="020B05020400000200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5076056" y="4581128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  <a:latin typeface="Meta Layout" panose="020B0502030000020004" pitchFamily="34" charset="0"/>
              </a:rPr>
              <a:t>Achtung : z muss geöffnet sein</a:t>
            </a:r>
            <a:endParaRPr lang="de-DE" sz="1600" b="1" dirty="0">
              <a:solidFill>
                <a:srgbClr val="FF0000"/>
              </a:solidFill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306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47" y="764704"/>
            <a:ext cx="887138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411760" y="26064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   Darstellung der Größen in </a:t>
            </a:r>
            <a:r>
              <a:rPr lang="de-DE" dirty="0" err="1" smtClean="0">
                <a:latin typeface="Meta Office" panose="020B0502040000020004" pitchFamily="34" charset="0"/>
              </a:rPr>
              <a:t>WinFACT</a:t>
            </a:r>
            <a:endParaRPr lang="de-DE" dirty="0">
              <a:latin typeface="Meta Office" panose="020B05020400000200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082874" y="4365104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  <a:latin typeface="Meta Layout" panose="020B0502030000020004" pitchFamily="34" charset="0"/>
              </a:rPr>
              <a:t>Achtung : z muss geöffnet sein</a:t>
            </a:r>
            <a:endParaRPr lang="de-DE" sz="1600" b="1" dirty="0">
              <a:solidFill>
                <a:srgbClr val="FF0000"/>
              </a:solidFill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069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539552" y="260649"/>
            <a:ext cx="6696744" cy="79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800" dirty="0" smtClean="0">
                <a:latin typeface="Meta Layout" panose="020B0502030000020004" pitchFamily="34" charset="0"/>
              </a:rPr>
              <a:t>Regelungstechnik mit dem ARDUINO und der Software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endParaRPr lang="de-DE" sz="1800" dirty="0">
              <a:latin typeface="Meta Layout" panose="020B05020300000200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825550" y="1196752"/>
            <a:ext cx="785876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Layout" panose="020B0502030000020004" pitchFamily="34" charset="0"/>
              </a:rPr>
              <a:t>Die </a:t>
            </a:r>
            <a:r>
              <a:rPr lang="de-DE" sz="1600" dirty="0" err="1" smtClean="0">
                <a:latin typeface="Meta Layout" panose="020B0502030000020004" pitchFamily="34" charset="0"/>
              </a:rPr>
              <a:t>Modellregelstreckenin</a:t>
            </a:r>
            <a:r>
              <a:rPr lang="de-DE" sz="1600" dirty="0" smtClean="0">
                <a:latin typeface="Meta Layout" panose="020B0502030000020004" pitchFamily="34" charset="0"/>
              </a:rPr>
              <a:t> </a:t>
            </a:r>
            <a:r>
              <a:rPr lang="de-DE" sz="1600" dirty="0" err="1" smtClean="0">
                <a:latin typeface="Meta Layout" panose="020B0502030000020004" pitchFamily="34" charset="0"/>
              </a:rPr>
              <a:t>WinFACT</a:t>
            </a:r>
            <a:r>
              <a:rPr lang="de-DE" sz="1600" dirty="0" smtClean="0">
                <a:latin typeface="Meta Layout" panose="020B0502030000020004" pitchFamily="34" charset="0"/>
              </a:rPr>
              <a:t> :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Nachdem ich in meinem letzten Projekt ein ARDUINO Kompaktmodell mit einer elektronischen PT2 Strecke vorgestellt habe, möchte ich eine weitere Alternative mit den </a:t>
            </a:r>
            <a:r>
              <a:rPr lang="de-DE" sz="1600" dirty="0" err="1" smtClean="0">
                <a:latin typeface="Meta Layout" panose="020B0502030000020004" pitchFamily="34" charset="0"/>
              </a:rPr>
              <a:t>WinFACT</a:t>
            </a:r>
            <a:r>
              <a:rPr lang="de-DE" sz="1600" dirty="0" smtClean="0">
                <a:latin typeface="Meta Layout" panose="020B0502030000020004" pitchFamily="34" charset="0"/>
              </a:rPr>
              <a:t> Streckenmodellen vorstellen.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Natürlich sind reale Streckenmodelle mit Industriegeräten immer vorzuziehen.</a:t>
            </a:r>
          </a:p>
          <a:p>
            <a:r>
              <a:rPr lang="de-DE" sz="1600" dirty="0" smtClean="0">
                <a:latin typeface="Meta Layout" panose="020B0502030000020004" pitchFamily="34" charset="0"/>
              </a:rPr>
              <a:t>Hier entstehen entsprechend hohe Kosten für die Gerätebeschaffung und den Aufbau.</a:t>
            </a:r>
          </a:p>
          <a:p>
            <a:endParaRPr lang="de-DE" sz="1600" dirty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Für die regelungstechnische Grundausbildung bietet die Arbeit mit den </a:t>
            </a:r>
            <a:r>
              <a:rPr lang="de-DE" sz="1600" dirty="0" err="1" smtClean="0">
                <a:latin typeface="Meta Layout" panose="020B0502030000020004" pitchFamily="34" charset="0"/>
              </a:rPr>
              <a:t>WinFact</a:t>
            </a:r>
            <a:r>
              <a:rPr lang="de-DE" sz="1600" dirty="0" smtClean="0">
                <a:latin typeface="Meta Layout" panose="020B0502030000020004" pitchFamily="34" charset="0"/>
              </a:rPr>
              <a:t> Modellen eine günstige Alternative. Die Hardwarekopplung wurde auch hier wieder mit dem </a:t>
            </a:r>
            <a:r>
              <a:rPr lang="de-DE" sz="1600" dirty="0" err="1" smtClean="0">
                <a:latin typeface="Meta Layout" panose="020B0502030000020004" pitchFamily="34" charset="0"/>
              </a:rPr>
              <a:t>Labjack</a:t>
            </a:r>
            <a:r>
              <a:rPr lang="de-DE" sz="1600" dirty="0" smtClean="0">
                <a:latin typeface="Meta Layout" panose="020B0502030000020004" pitchFamily="34" charset="0"/>
              </a:rPr>
              <a:t> U12 Modul vorgenommen.</a:t>
            </a:r>
          </a:p>
          <a:p>
            <a:endParaRPr lang="de-DE" sz="1600" dirty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Es folgt eine Übersicht der </a:t>
            </a:r>
            <a:r>
              <a:rPr lang="de-DE" sz="1600" dirty="0" err="1" smtClean="0">
                <a:latin typeface="Meta Layout" panose="020B0502030000020004" pitchFamily="34" charset="0"/>
              </a:rPr>
              <a:t>WinFACT</a:t>
            </a:r>
            <a:r>
              <a:rPr lang="de-DE" sz="1600" dirty="0" smtClean="0">
                <a:latin typeface="Meta Layout" panose="020B0502030000020004" pitchFamily="34" charset="0"/>
              </a:rPr>
              <a:t> Modelle :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endParaRPr lang="de-DE" sz="1600" dirty="0">
              <a:latin typeface="Meta Layout" panose="020B0502030000020004" pitchFamily="34" charset="0"/>
            </a:endParaRP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endParaRPr lang="de-DE" sz="1600" dirty="0"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23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26" y="620688"/>
            <a:ext cx="8295322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539552" y="20523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>
                <a:latin typeface="Meta Office" panose="020B0502040000020004" pitchFamily="34" charset="0"/>
              </a:rPr>
              <a:t>Beispiel </a:t>
            </a:r>
            <a:r>
              <a:rPr lang="de-DE" sz="1600" dirty="0" smtClean="0">
                <a:latin typeface="Meta Office" panose="020B0502040000020004" pitchFamily="34" charset="0"/>
              </a:rPr>
              <a:t>4 </a:t>
            </a:r>
            <a:r>
              <a:rPr lang="de-DE" sz="1600" dirty="0">
                <a:latin typeface="Meta Office" panose="020B0502040000020004" pitchFamily="34" charset="0"/>
              </a:rPr>
              <a:t>: </a:t>
            </a:r>
            <a:r>
              <a:rPr lang="de-DE" sz="1600" dirty="0" err="1">
                <a:latin typeface="Meta Office" panose="020B0502040000020004" pitchFamily="34" charset="0"/>
              </a:rPr>
              <a:t>Levelplant</a:t>
            </a:r>
            <a:r>
              <a:rPr lang="de-DE" sz="1600" dirty="0">
                <a:latin typeface="Meta Office" panose="020B0502040000020004" pitchFamily="34" charset="0"/>
              </a:rPr>
              <a:t> mit </a:t>
            </a:r>
            <a:r>
              <a:rPr lang="de-DE" sz="1600" dirty="0" smtClean="0">
                <a:latin typeface="Meta Office" panose="020B0502040000020004" pitchFamily="34" charset="0"/>
              </a:rPr>
              <a:t>Zweipunkt-Regler und veränderlichem w zum ARDUINO</a:t>
            </a:r>
            <a:endParaRPr lang="de-DE" sz="1600" dirty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Im </a:t>
            </a:r>
            <a:r>
              <a:rPr lang="de-DE" sz="1600" dirty="0">
                <a:latin typeface="Meta Office" panose="020B0502040000020004" pitchFamily="34" charset="0"/>
              </a:rPr>
              <a:t>nachstehenden Blockschaltbild erkennt man die Struktur des </a:t>
            </a:r>
            <a:r>
              <a:rPr lang="de-DE" sz="1600" dirty="0" err="1">
                <a:latin typeface="Meta Office" panose="020B0502040000020004" pitchFamily="34" charset="0"/>
              </a:rPr>
              <a:t>WinFACT</a:t>
            </a:r>
            <a:r>
              <a:rPr lang="de-DE" sz="1600" dirty="0">
                <a:latin typeface="Meta Office" panose="020B0502040000020004" pitchFamily="34" charset="0"/>
              </a:rPr>
              <a:t> Programmes :</a:t>
            </a:r>
            <a:endParaRPr lang="de-DE" sz="1600" dirty="0"/>
          </a:p>
        </p:txBody>
      </p:sp>
      <p:sp>
        <p:nvSpPr>
          <p:cNvPr id="4" name="Textfeld 3"/>
          <p:cNvSpPr txBox="1"/>
          <p:nvPr/>
        </p:nvSpPr>
        <p:spPr>
          <a:xfrm>
            <a:off x="545378" y="4653136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Achtung </a:t>
            </a:r>
            <a:r>
              <a:rPr lang="de-DE" sz="1400" dirty="0" smtClean="0">
                <a:latin typeface="Meta Office" panose="020B0502040000020004" pitchFamily="34" charset="0"/>
              </a:rPr>
              <a:t>: Auch hier ist der Wertebereich eingegrenzt : </a:t>
            </a:r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0…5 V</a:t>
            </a:r>
            <a:r>
              <a:rPr lang="de-DE" sz="1400" dirty="0" smtClean="0">
                <a:latin typeface="Meta Office" panose="020B0502040000020004" pitchFamily="34" charset="0"/>
              </a:rPr>
              <a:t> entsprechen </a:t>
            </a:r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0…500 mm</a:t>
            </a:r>
          </a:p>
          <a:p>
            <a:r>
              <a:rPr lang="de-DE" sz="1400" dirty="0" smtClean="0">
                <a:latin typeface="Meta Office" panose="020B0502040000020004" pitchFamily="34" charset="0"/>
              </a:rPr>
              <a:t>In allen Anzeigen wird für w und x ein Wert zwischen </a:t>
            </a:r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0 und 500 mm </a:t>
            </a:r>
            <a:r>
              <a:rPr lang="de-DE" sz="1400" dirty="0" smtClean="0">
                <a:latin typeface="Meta Office" panose="020B0502040000020004" pitchFamily="34" charset="0"/>
              </a:rPr>
              <a:t>dargestellt.</a:t>
            </a:r>
          </a:p>
          <a:p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Im </a:t>
            </a:r>
            <a:r>
              <a:rPr lang="de-DE" sz="1400" b="1" dirty="0" err="1" smtClean="0">
                <a:solidFill>
                  <a:srgbClr val="FF0000"/>
                </a:solidFill>
                <a:latin typeface="Meta Office" panose="020B0502040000020004" pitchFamily="34" charset="0"/>
              </a:rPr>
              <a:t>Arduino</a:t>
            </a:r>
            <a:r>
              <a:rPr lang="de-DE" sz="1400" b="1" dirty="0" smtClean="0">
                <a:solidFill>
                  <a:srgbClr val="FF0000"/>
                </a:solidFill>
                <a:latin typeface="Meta Office" panose="020B0502040000020004" pitchFamily="34" charset="0"/>
              </a:rPr>
              <a:t> : Beispiel : 2,5 V entspricht : 250 mm : (250 *1024) / 500 = 512</a:t>
            </a:r>
            <a:endParaRPr lang="de-DE" sz="1400" b="1" dirty="0">
              <a:solidFill>
                <a:srgbClr val="FF0000"/>
              </a:solidFill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672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45" y="620687"/>
            <a:ext cx="8067587" cy="5994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409826" y="18864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   Darstellung der Größen in </a:t>
            </a:r>
            <a:r>
              <a:rPr lang="de-DE" dirty="0" err="1" smtClean="0">
                <a:latin typeface="Meta Office" panose="020B0502040000020004" pitchFamily="34" charset="0"/>
              </a:rPr>
              <a:t>WinFACT</a:t>
            </a:r>
            <a:endParaRPr lang="de-DE" dirty="0">
              <a:latin typeface="Meta Office" panose="020B05020400000200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788024" y="4548909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  <a:latin typeface="Meta Layout" panose="020B0502030000020004" pitchFamily="34" charset="0"/>
              </a:rPr>
              <a:t>Achtung : z muss geöffnet sein</a:t>
            </a:r>
            <a:endParaRPr lang="de-DE" sz="1600" b="1" dirty="0">
              <a:solidFill>
                <a:srgbClr val="FF0000"/>
              </a:solidFill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072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14" y="548679"/>
            <a:ext cx="8064818" cy="605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539552" y="20523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>
                <a:latin typeface="Meta Office" panose="020B0502040000020004" pitchFamily="34" charset="0"/>
              </a:rPr>
              <a:t>Beispiel 5</a:t>
            </a:r>
            <a:r>
              <a:rPr lang="de-DE" sz="1600" dirty="0" smtClean="0">
                <a:latin typeface="Meta Office" panose="020B0502040000020004" pitchFamily="34" charset="0"/>
              </a:rPr>
              <a:t> </a:t>
            </a:r>
            <a:r>
              <a:rPr lang="de-DE" sz="1600" dirty="0">
                <a:latin typeface="Meta Office" panose="020B0502040000020004" pitchFamily="34" charset="0"/>
              </a:rPr>
              <a:t>: </a:t>
            </a:r>
            <a:r>
              <a:rPr lang="de-DE" sz="1600" dirty="0" smtClean="0">
                <a:latin typeface="Meta Office" panose="020B0502040000020004" pitchFamily="34" charset="0"/>
              </a:rPr>
              <a:t>  </a:t>
            </a:r>
            <a:r>
              <a:rPr lang="de-DE" sz="1600" dirty="0" err="1" smtClean="0">
                <a:latin typeface="Meta Office" panose="020B0502040000020004" pitchFamily="34" charset="0"/>
              </a:rPr>
              <a:t>Levelplant</a:t>
            </a:r>
            <a:r>
              <a:rPr lang="de-DE" sz="1600" dirty="0" smtClean="0">
                <a:latin typeface="Meta Office" panose="020B0502040000020004" pitchFamily="34" charset="0"/>
              </a:rPr>
              <a:t> </a:t>
            </a:r>
            <a:r>
              <a:rPr lang="de-DE" sz="1600">
                <a:latin typeface="Meta Office" panose="020B0502040000020004" pitchFamily="34" charset="0"/>
              </a:rPr>
              <a:t>mit </a:t>
            </a:r>
            <a:r>
              <a:rPr lang="de-DE" sz="1600" smtClean="0">
                <a:latin typeface="Meta Office" panose="020B0502040000020004" pitchFamily="34" charset="0"/>
              </a:rPr>
              <a:t>PI-Regler </a:t>
            </a:r>
            <a:r>
              <a:rPr lang="de-DE" sz="1600" dirty="0" smtClean="0">
                <a:latin typeface="Meta Office" panose="020B0502040000020004" pitchFamily="34" charset="0"/>
              </a:rPr>
              <a:t>und veränderlichem w zum ARDUINO</a:t>
            </a:r>
            <a:endParaRPr lang="de-DE" sz="1600" dirty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Im </a:t>
            </a:r>
            <a:r>
              <a:rPr lang="de-DE" sz="1600" dirty="0">
                <a:latin typeface="Meta Office" panose="020B0502040000020004" pitchFamily="34" charset="0"/>
              </a:rPr>
              <a:t>nachstehenden Blockschaltbild erkennt man die Struktur des </a:t>
            </a:r>
            <a:r>
              <a:rPr lang="de-DE" sz="1600" dirty="0" err="1">
                <a:latin typeface="Meta Office" panose="020B0502040000020004" pitchFamily="34" charset="0"/>
              </a:rPr>
              <a:t>WinFACT</a:t>
            </a:r>
            <a:r>
              <a:rPr lang="de-DE" sz="1600" dirty="0">
                <a:latin typeface="Meta Office" panose="020B0502040000020004" pitchFamily="34" charset="0"/>
              </a:rPr>
              <a:t> Programmes :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4025315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409826" y="18864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   Darstellung der Größen in </a:t>
            </a:r>
            <a:r>
              <a:rPr lang="de-DE" dirty="0" err="1" smtClean="0">
                <a:latin typeface="Meta Office" panose="020B0502040000020004" pitchFamily="34" charset="0"/>
              </a:rPr>
              <a:t>WinFACT</a:t>
            </a:r>
            <a:endParaRPr lang="de-DE" dirty="0">
              <a:latin typeface="Meta Office" panose="020B05020400000200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576019" y="5373216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  <a:latin typeface="Meta Layout" panose="020B0502030000020004" pitchFamily="34" charset="0"/>
              </a:rPr>
              <a:t>Achtung : z muss geöffnet sein</a:t>
            </a:r>
            <a:endParaRPr lang="de-DE" sz="1600" b="1" dirty="0">
              <a:solidFill>
                <a:srgbClr val="FF0000"/>
              </a:solidFill>
              <a:latin typeface="Meta Layout" panose="020B05020300000200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256" y="557972"/>
            <a:ext cx="6497628" cy="477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0296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41" y="476672"/>
            <a:ext cx="7716882" cy="625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2123728" y="35332"/>
            <a:ext cx="3483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Meta Office" panose="020B0502040000020004" pitchFamily="34" charset="0"/>
              </a:rPr>
              <a:t>Beispiel </a:t>
            </a:r>
            <a:r>
              <a:rPr lang="de-DE" dirty="0" smtClean="0">
                <a:latin typeface="Meta Office" panose="020B0502040000020004" pitchFamily="34" charset="0"/>
              </a:rPr>
              <a:t>6 </a:t>
            </a:r>
            <a:r>
              <a:rPr lang="de-DE" dirty="0">
                <a:latin typeface="Meta Office" panose="020B0502040000020004" pitchFamily="34" charset="0"/>
              </a:rPr>
              <a:t>: </a:t>
            </a:r>
            <a:r>
              <a:rPr lang="de-DE" dirty="0" err="1" smtClean="0">
                <a:latin typeface="Meta Office" panose="020B0502040000020004" pitchFamily="34" charset="0"/>
              </a:rPr>
              <a:t>Lightplant</a:t>
            </a:r>
            <a:r>
              <a:rPr lang="de-DE" dirty="0" smtClean="0">
                <a:latin typeface="Meta Office" panose="020B0502040000020004" pitchFamily="34" charset="0"/>
              </a:rPr>
              <a:t> </a:t>
            </a:r>
            <a:r>
              <a:rPr lang="de-DE" dirty="0">
                <a:latin typeface="Meta Office" panose="020B0502040000020004" pitchFamily="34" charset="0"/>
              </a:rPr>
              <a:t>mit I</a:t>
            </a:r>
            <a:r>
              <a:rPr lang="de-DE" dirty="0" smtClean="0">
                <a:latin typeface="Meta Office" panose="020B0502040000020004" pitchFamily="34" charset="0"/>
              </a:rPr>
              <a:t>-Regler</a:t>
            </a:r>
            <a:endParaRPr lang="de-DE" dirty="0">
              <a:latin typeface="Meta Office" panose="020B05020400000200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827584" y="4725144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Meta Office" panose="020B0502040000020004" pitchFamily="34" charset="0"/>
              </a:rPr>
              <a:t>0…5V entsprechen 0…50 % Helligkeit</a:t>
            </a:r>
          </a:p>
          <a:p>
            <a:r>
              <a:rPr lang="de-DE" sz="1400" dirty="0" smtClean="0">
                <a:latin typeface="Meta Office" panose="020B0502040000020004" pitchFamily="34" charset="0"/>
              </a:rPr>
              <a:t>Beispiel für w im ARDUINO :</a:t>
            </a:r>
          </a:p>
          <a:p>
            <a:r>
              <a:rPr lang="de-DE" sz="1400" dirty="0" smtClean="0">
                <a:latin typeface="Meta Office" panose="020B0502040000020004" pitchFamily="34" charset="0"/>
              </a:rPr>
              <a:t>512 entspricht 25 %</a:t>
            </a:r>
          </a:p>
          <a:p>
            <a:r>
              <a:rPr lang="de-DE" sz="1400" dirty="0" smtClean="0">
                <a:latin typeface="Meta Office" panose="020B0502040000020004" pitchFamily="34" charset="0"/>
              </a:rPr>
              <a:t>Das PT1-Glied dient zur Glättung des Signals</a:t>
            </a:r>
            <a:endParaRPr lang="de-DE" sz="1400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1312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87" y="476672"/>
            <a:ext cx="7386736" cy="618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409826" y="126163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   Darstellung der Größen in </a:t>
            </a:r>
            <a:r>
              <a:rPr lang="de-DE" dirty="0" err="1" smtClean="0">
                <a:latin typeface="Meta Office" panose="020B0502040000020004" pitchFamily="34" charset="0"/>
              </a:rPr>
              <a:t>WinFACT</a:t>
            </a:r>
            <a:endParaRPr lang="de-DE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770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539552" y="260649"/>
            <a:ext cx="6696744" cy="50405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800" dirty="0" smtClean="0">
                <a:latin typeface="Meta Layout" panose="020B0502030000020004" pitchFamily="34" charset="0"/>
              </a:rPr>
              <a:t>Regelungstechnik mit dem ARDUINO und der Software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endParaRPr lang="de-DE" sz="1800" dirty="0">
              <a:latin typeface="Meta Layout" panose="020B05020300000200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755576" y="908719"/>
            <a:ext cx="698477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latin typeface="Meta Office" panose="020B0502040000020004" pitchFamily="34" charset="0"/>
              </a:rPr>
              <a:t>Fazit :</a:t>
            </a:r>
          </a:p>
          <a:p>
            <a:endParaRPr lang="de-DE" sz="1600" dirty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Die Programme dienen als Einstieg und können natürlich beliebig, dann auch mit Sensoren und Aktoren angepasst werden. </a:t>
            </a:r>
          </a:p>
          <a:p>
            <a:endParaRPr lang="de-DE" sz="1600" dirty="0" smtClean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Hier haben wir ja eine Simulation vorliegen, mit der man üben kann. </a:t>
            </a:r>
          </a:p>
          <a:p>
            <a:endParaRPr lang="de-DE" sz="1600" dirty="0" smtClean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Die Optimierung bei den einzelnen Modellen kann noch verfeinert werden.</a:t>
            </a:r>
          </a:p>
          <a:p>
            <a:endParaRPr lang="de-DE" sz="1600" dirty="0" smtClean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Es ist kein externes Netzteil erforderlich, da die Speisung des ARDUINO und des </a:t>
            </a:r>
            <a:r>
              <a:rPr lang="de-DE" sz="1600" dirty="0" err="1" smtClean="0">
                <a:latin typeface="Meta Office" panose="020B0502040000020004" pitchFamily="34" charset="0"/>
              </a:rPr>
              <a:t>Labjack</a:t>
            </a:r>
            <a:r>
              <a:rPr lang="de-DE" sz="1600" dirty="0">
                <a:latin typeface="Meta Office" panose="020B0502040000020004" pitchFamily="34" charset="0"/>
              </a:rPr>
              <a:t> </a:t>
            </a:r>
            <a:r>
              <a:rPr lang="de-DE" sz="1600" dirty="0" smtClean="0">
                <a:latin typeface="Meta Office" panose="020B0502040000020004" pitchFamily="34" charset="0"/>
              </a:rPr>
              <a:t>U12 über den USB Anschluss des Rechners (</a:t>
            </a:r>
            <a:r>
              <a:rPr lang="de-DE" sz="1600" dirty="0">
                <a:latin typeface="Meta Office" panose="020B0502040000020004" pitchFamily="34" charset="0"/>
              </a:rPr>
              <a:t>L</a:t>
            </a:r>
            <a:r>
              <a:rPr lang="de-DE" sz="1600" dirty="0" smtClean="0">
                <a:latin typeface="Meta Office" panose="020B0502040000020004" pitchFamily="34" charset="0"/>
              </a:rPr>
              <a:t>aptop) erfolgen.</a:t>
            </a:r>
          </a:p>
          <a:p>
            <a:endParaRPr lang="de-DE" sz="1600" dirty="0" smtClean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Somit hat man kurze Rüstzeiten, wie sie in der Qualifizierung erforderlich sind.</a:t>
            </a:r>
          </a:p>
          <a:p>
            <a:endParaRPr lang="de-DE" sz="1600" dirty="0" smtClean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Für Rückfragen stehe ich gerne zur Verfügung:</a:t>
            </a:r>
          </a:p>
          <a:p>
            <a:endParaRPr lang="de-DE" sz="1600" dirty="0">
              <a:latin typeface="Meta Office" panose="020B0502040000020004" pitchFamily="34" charset="0"/>
            </a:endParaRPr>
          </a:p>
          <a:p>
            <a:r>
              <a:rPr lang="de-DE" sz="1600" dirty="0" smtClean="0">
                <a:latin typeface="Meta Office" panose="020B0502040000020004" pitchFamily="34" charset="0"/>
              </a:rPr>
              <a:t>Edmund </a:t>
            </a:r>
            <a:r>
              <a:rPr lang="de-DE" sz="1600" dirty="0" err="1" smtClean="0">
                <a:latin typeface="Meta Office" panose="020B0502040000020004" pitchFamily="34" charset="0"/>
              </a:rPr>
              <a:t>Gondecki</a:t>
            </a:r>
            <a:endParaRPr lang="de-DE" sz="1600" dirty="0" smtClean="0">
              <a:latin typeface="Meta Office" panose="020B0502040000020004" pitchFamily="34" charset="0"/>
            </a:endParaRPr>
          </a:p>
          <a:p>
            <a:endParaRPr lang="de-DE" sz="1600" dirty="0" smtClean="0">
              <a:latin typeface="Meta Office" panose="020B0502040000020004" pitchFamily="34" charset="0"/>
            </a:endParaRPr>
          </a:p>
          <a:p>
            <a:r>
              <a:rPr lang="de-DE" sz="1600" dirty="0" err="1">
                <a:latin typeface="Meta Office" panose="020B0502040000020004" pitchFamily="34" charset="0"/>
              </a:rPr>
              <a:t>e</a:t>
            </a:r>
            <a:r>
              <a:rPr lang="de-DE" sz="1600" dirty="0" err="1" smtClean="0">
                <a:latin typeface="Meta Office" panose="020B0502040000020004" pitchFamily="34" charset="0"/>
              </a:rPr>
              <a:t>-Mail</a:t>
            </a:r>
            <a:r>
              <a:rPr lang="de-DE" sz="1600" dirty="0" smtClean="0">
                <a:latin typeface="Meta Office" panose="020B0502040000020004" pitchFamily="34" charset="0"/>
              </a:rPr>
              <a:t> : </a:t>
            </a:r>
            <a:r>
              <a:rPr lang="de-DE" sz="1600" dirty="0" err="1" smtClean="0">
                <a:latin typeface="Meta Office" panose="020B0502040000020004" pitchFamily="34" charset="0"/>
              </a:rPr>
              <a:t>doellergondecki@online</a:t>
            </a:r>
            <a:r>
              <a:rPr lang="de-DE" sz="1600" dirty="0" smtClean="0">
                <a:latin typeface="Meta Office" panose="020B0502040000020004" pitchFamily="34" charset="0"/>
              </a:rPr>
              <a:t> .de</a:t>
            </a:r>
            <a:endParaRPr lang="de-DE" sz="1600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89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00" y="705359"/>
            <a:ext cx="8748280" cy="546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1619672" y="116632"/>
            <a:ext cx="4680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Layout" panose="020B0502030000020004" pitchFamily="34" charset="0"/>
              </a:rPr>
              <a:t>                                   Modell : </a:t>
            </a:r>
            <a:r>
              <a:rPr lang="de-DE" sz="1600" dirty="0" err="1" smtClean="0">
                <a:latin typeface="Meta Layout" panose="020B0502030000020004" pitchFamily="34" charset="0"/>
              </a:rPr>
              <a:t>Tempplant</a:t>
            </a:r>
            <a:endParaRPr lang="de-DE" sz="1600" dirty="0">
              <a:latin typeface="Meta Layout" panose="020B05020300000200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23528" y="1340768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Meta Layout" panose="020B0502030000020004" pitchFamily="34" charset="0"/>
              </a:rPr>
              <a:t>Stellgerät : Motorstellventil</a:t>
            </a:r>
          </a:p>
          <a:p>
            <a:r>
              <a:rPr lang="de-DE" sz="1400" dirty="0" smtClean="0">
                <a:latin typeface="Meta Layout" panose="020B0502030000020004" pitchFamily="34" charset="0"/>
              </a:rPr>
              <a:t>Eingang : 0..10 V</a:t>
            </a:r>
          </a:p>
          <a:p>
            <a:endParaRPr lang="de-DE" sz="1400" dirty="0" smtClean="0">
              <a:latin typeface="Meta Layout" panose="020B0502030000020004" pitchFamily="34" charset="0"/>
            </a:endParaRPr>
          </a:p>
          <a:p>
            <a:r>
              <a:rPr lang="de-DE" sz="1400" dirty="0" smtClean="0">
                <a:latin typeface="Meta Layout" panose="020B0502030000020004" pitchFamily="34" charset="0"/>
              </a:rPr>
              <a:t>Messung : Messumformer</a:t>
            </a:r>
          </a:p>
          <a:p>
            <a:r>
              <a:rPr lang="de-DE" sz="1400" dirty="0" smtClean="0">
                <a:latin typeface="Meta Layout" panose="020B0502030000020004" pitchFamily="34" charset="0"/>
              </a:rPr>
              <a:t>Ausgang : 0..10 V entspricht 0..40 °C</a:t>
            </a:r>
          </a:p>
          <a:p>
            <a:endParaRPr lang="de-DE" sz="1400" dirty="0"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31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0" y="903902"/>
            <a:ext cx="8819456" cy="551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123728" y="455186"/>
            <a:ext cx="4680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Layout" panose="020B0502030000020004" pitchFamily="34" charset="0"/>
              </a:rPr>
              <a:t>                              Modell : </a:t>
            </a:r>
            <a:r>
              <a:rPr lang="de-DE" sz="1600" dirty="0" err="1" smtClean="0">
                <a:latin typeface="Meta Layout" panose="020B0502030000020004" pitchFamily="34" charset="0"/>
              </a:rPr>
              <a:t>Speedplant</a:t>
            </a:r>
            <a:endParaRPr lang="de-DE" sz="1600" dirty="0">
              <a:latin typeface="Meta Layout" panose="020B05020300000200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52026" y="1700808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Meta Layout" panose="020B0502030000020004" pitchFamily="34" charset="0"/>
              </a:rPr>
              <a:t>Stellgerät : </a:t>
            </a:r>
          </a:p>
          <a:p>
            <a:r>
              <a:rPr lang="de-DE" sz="1400" dirty="0" smtClean="0">
                <a:latin typeface="Meta Layout" panose="020B0502030000020004" pitchFamily="34" charset="0"/>
              </a:rPr>
              <a:t>Eingang : -10...+10 V</a:t>
            </a:r>
          </a:p>
          <a:p>
            <a:endParaRPr lang="de-DE" sz="1400" dirty="0" smtClean="0">
              <a:latin typeface="Meta Layout" panose="020B0502030000020004" pitchFamily="34" charset="0"/>
            </a:endParaRPr>
          </a:p>
          <a:p>
            <a:r>
              <a:rPr lang="de-DE" sz="1400" dirty="0" smtClean="0">
                <a:latin typeface="Meta Layout" panose="020B0502030000020004" pitchFamily="34" charset="0"/>
              </a:rPr>
              <a:t>Messung : Messumformer</a:t>
            </a:r>
          </a:p>
          <a:p>
            <a:r>
              <a:rPr lang="de-DE" sz="1400" dirty="0" smtClean="0">
                <a:latin typeface="Meta Layout" panose="020B0502030000020004" pitchFamily="34" charset="0"/>
              </a:rPr>
              <a:t>Ausgang : -10…+10 V entspricht 0..1000 U/min</a:t>
            </a:r>
          </a:p>
          <a:p>
            <a:endParaRPr lang="de-DE" sz="1400" dirty="0"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06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123728" y="419165"/>
            <a:ext cx="4680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Layout" panose="020B0502030000020004" pitchFamily="34" charset="0"/>
              </a:rPr>
              <a:t>                              Modell : </a:t>
            </a:r>
            <a:r>
              <a:rPr lang="de-DE" sz="1600" dirty="0" err="1" smtClean="0">
                <a:latin typeface="Meta Layout" panose="020B0502030000020004" pitchFamily="34" charset="0"/>
              </a:rPr>
              <a:t>Levelplant</a:t>
            </a:r>
            <a:endParaRPr lang="de-DE" sz="1600" dirty="0">
              <a:latin typeface="Meta Layout" panose="020B05020300000200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61" y="988762"/>
            <a:ext cx="8463503" cy="5289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395536" y="1556791"/>
            <a:ext cx="36724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Meta Layout" panose="020B0502030000020004" pitchFamily="34" charset="0"/>
              </a:rPr>
              <a:t>Stellgerät : Stellventil</a:t>
            </a:r>
          </a:p>
          <a:p>
            <a:r>
              <a:rPr lang="de-DE" sz="1400" dirty="0" smtClean="0">
                <a:latin typeface="Meta Layout" panose="020B0502030000020004" pitchFamily="34" charset="0"/>
              </a:rPr>
              <a:t>Eingang : 0...10 V</a:t>
            </a:r>
          </a:p>
          <a:p>
            <a:endParaRPr lang="de-DE" sz="1400" dirty="0" smtClean="0">
              <a:latin typeface="Meta Layout" panose="020B0502030000020004" pitchFamily="34" charset="0"/>
            </a:endParaRPr>
          </a:p>
          <a:p>
            <a:r>
              <a:rPr lang="de-DE" sz="1400" dirty="0" smtClean="0">
                <a:latin typeface="Meta Layout" panose="020B0502030000020004" pitchFamily="34" charset="0"/>
              </a:rPr>
              <a:t>Messung : </a:t>
            </a:r>
            <a:r>
              <a:rPr lang="de-DE" sz="1400" dirty="0" err="1" smtClean="0">
                <a:latin typeface="Meta Layout" panose="020B0502030000020004" pitchFamily="34" charset="0"/>
              </a:rPr>
              <a:t>Füllstandstransmitter</a:t>
            </a:r>
            <a:endParaRPr lang="de-DE" sz="1400" dirty="0" smtClean="0">
              <a:latin typeface="Meta Layout" panose="020B0502030000020004" pitchFamily="34" charset="0"/>
            </a:endParaRPr>
          </a:p>
          <a:p>
            <a:endParaRPr lang="de-DE" sz="1400" dirty="0" smtClean="0">
              <a:latin typeface="Meta Layout" panose="020B0502030000020004" pitchFamily="34" charset="0"/>
            </a:endParaRPr>
          </a:p>
          <a:p>
            <a:r>
              <a:rPr lang="de-DE" sz="1400" dirty="0" smtClean="0">
                <a:latin typeface="Meta Layout" panose="020B0502030000020004" pitchFamily="34" charset="0"/>
              </a:rPr>
              <a:t>Ausgang : 0…10 V entspricht 0..1000 mm</a:t>
            </a:r>
          </a:p>
          <a:p>
            <a:endParaRPr lang="de-DE" sz="1400" dirty="0" smtClean="0">
              <a:latin typeface="Meta Layout" panose="020B0502030000020004" pitchFamily="34" charset="0"/>
            </a:endParaRPr>
          </a:p>
          <a:p>
            <a:r>
              <a:rPr lang="de-DE" sz="1400" dirty="0" smtClean="0">
                <a:latin typeface="Meta Layout" panose="020B0502030000020004" pitchFamily="34" charset="0"/>
              </a:rPr>
              <a:t>Ablassventil z : 0..10 V</a:t>
            </a:r>
          </a:p>
          <a:p>
            <a:endParaRPr lang="de-DE" sz="1400" dirty="0"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78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676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539552" y="260649"/>
            <a:ext cx="6696744" cy="79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800" dirty="0" smtClean="0">
                <a:latin typeface="Meta Layout" panose="020B0502030000020004" pitchFamily="34" charset="0"/>
              </a:rPr>
              <a:t>Regelungstechnik mit dem ARDUINO und der Software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endParaRPr lang="de-DE" sz="1800" dirty="0">
              <a:latin typeface="Meta Layout" panose="020B05020300000200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55575" y="668537"/>
            <a:ext cx="5040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Layout" panose="020B0502030000020004" pitchFamily="34" charset="0"/>
              </a:rPr>
              <a:t>Schaltplan mit allen Komponenten für alle </a:t>
            </a:r>
            <a:r>
              <a:rPr lang="de-DE" sz="1600" dirty="0">
                <a:latin typeface="Meta Layout" panose="020B0502030000020004" pitchFamily="34" charset="0"/>
              </a:rPr>
              <a:t>M</a:t>
            </a:r>
            <a:r>
              <a:rPr lang="de-DE" sz="1600" dirty="0" smtClean="0">
                <a:latin typeface="Meta Layout" panose="020B0502030000020004" pitchFamily="34" charset="0"/>
              </a:rPr>
              <a:t>odelle :</a:t>
            </a:r>
            <a:endParaRPr lang="de-DE" sz="1600" dirty="0">
              <a:latin typeface="Meta Layout" panose="020B05020300000200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955179"/>
            <a:ext cx="42862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41" y="1340768"/>
            <a:ext cx="4284365" cy="295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Gerade Verbindung 5"/>
          <p:cNvCxnSpPr/>
          <p:nvPr/>
        </p:nvCxnSpPr>
        <p:spPr>
          <a:xfrm>
            <a:off x="3419872" y="3861048"/>
            <a:ext cx="0" cy="432594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>
            <a:off x="3419872" y="4293642"/>
            <a:ext cx="3672408" cy="0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4625806" y="4365104"/>
            <a:ext cx="1818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rgbClr val="0070C0"/>
                </a:solidFill>
                <a:latin typeface="Meta Layout" panose="020B0502030000020004" pitchFamily="34" charset="0"/>
              </a:rPr>
              <a:t>Regelgröße x (Ao0)</a:t>
            </a:r>
            <a:endParaRPr lang="de-DE" sz="1400" dirty="0">
              <a:solidFill>
                <a:srgbClr val="0070C0"/>
              </a:solidFill>
              <a:latin typeface="Meta Layout" panose="020B0502030000020004" pitchFamily="34" charset="0"/>
            </a:endParaRPr>
          </a:p>
        </p:txBody>
      </p:sp>
      <p:cxnSp>
        <p:nvCxnSpPr>
          <p:cNvPr id="28" name="Gerade Verbindung 27"/>
          <p:cNvCxnSpPr/>
          <p:nvPr/>
        </p:nvCxnSpPr>
        <p:spPr>
          <a:xfrm flipV="1">
            <a:off x="2771800" y="1484784"/>
            <a:ext cx="0" cy="21602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>
            <a:off x="2771800" y="1484784"/>
            <a:ext cx="208595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Gerade Verbindung 2048"/>
          <p:cNvCxnSpPr/>
          <p:nvPr/>
        </p:nvCxnSpPr>
        <p:spPr>
          <a:xfrm>
            <a:off x="4857750" y="1484784"/>
            <a:ext cx="0" cy="2689845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3287594" y="1143755"/>
            <a:ext cx="1788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rgbClr val="002060"/>
                </a:solidFill>
              </a:rPr>
              <a:t> </a:t>
            </a:r>
            <a:r>
              <a:rPr lang="de-DE" sz="1400" dirty="0" smtClean="0">
                <a:solidFill>
                  <a:srgbClr val="FF0000"/>
                </a:solidFill>
                <a:latin typeface="Meta Layout" panose="020B0502030000020004" pitchFamily="34" charset="0"/>
              </a:rPr>
              <a:t>Stellgröße y (AI0)</a:t>
            </a:r>
            <a:endParaRPr lang="de-DE" sz="1400" dirty="0">
              <a:solidFill>
                <a:srgbClr val="FF0000"/>
              </a:solidFill>
              <a:latin typeface="Meta Layout" panose="020B0502030000020004" pitchFamily="34" charset="0"/>
            </a:endParaRPr>
          </a:p>
        </p:txBody>
      </p:sp>
      <p:cxnSp>
        <p:nvCxnSpPr>
          <p:cNvPr id="2060" name="Gerade Verbindung 2059"/>
          <p:cNvCxnSpPr>
            <a:endCxn id="1026" idx="2"/>
          </p:cNvCxnSpPr>
          <p:nvPr/>
        </p:nvCxnSpPr>
        <p:spPr>
          <a:xfrm>
            <a:off x="4857750" y="4174629"/>
            <a:ext cx="2143125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Gerade Verbindung 2061"/>
          <p:cNvCxnSpPr>
            <a:stCxn id="1026" idx="2"/>
          </p:cNvCxnSpPr>
          <p:nvPr/>
        </p:nvCxnSpPr>
        <p:spPr>
          <a:xfrm flipV="1">
            <a:off x="7000875" y="2600908"/>
            <a:ext cx="0" cy="1573721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Gerade Verbindung 2070"/>
          <p:cNvCxnSpPr/>
          <p:nvPr/>
        </p:nvCxnSpPr>
        <p:spPr>
          <a:xfrm>
            <a:off x="2915816" y="3861048"/>
            <a:ext cx="0" cy="216297"/>
          </a:xfrm>
          <a:prstGeom prst="line">
            <a:avLst/>
          </a:prstGeom>
          <a:ln w="15875">
            <a:solidFill>
              <a:srgbClr val="33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9" name="Gerade Verbindung 2078"/>
          <p:cNvCxnSpPr/>
          <p:nvPr/>
        </p:nvCxnSpPr>
        <p:spPr>
          <a:xfrm>
            <a:off x="2915816" y="4077345"/>
            <a:ext cx="3960440" cy="0"/>
          </a:xfrm>
          <a:prstGeom prst="line">
            <a:avLst/>
          </a:prstGeom>
          <a:ln w="15875">
            <a:solidFill>
              <a:srgbClr val="33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32"/>
          <p:cNvCxnSpPr/>
          <p:nvPr/>
        </p:nvCxnSpPr>
        <p:spPr>
          <a:xfrm flipV="1">
            <a:off x="6876256" y="3487357"/>
            <a:ext cx="0" cy="589988"/>
          </a:xfrm>
          <a:prstGeom prst="line">
            <a:avLst/>
          </a:prstGeom>
          <a:ln w="15875">
            <a:solidFill>
              <a:srgbClr val="33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44"/>
          <p:cNvCxnSpPr/>
          <p:nvPr/>
        </p:nvCxnSpPr>
        <p:spPr>
          <a:xfrm flipH="1">
            <a:off x="6660232" y="3487357"/>
            <a:ext cx="216024" cy="0"/>
          </a:xfrm>
          <a:prstGeom prst="line">
            <a:avLst/>
          </a:prstGeom>
          <a:ln w="15875">
            <a:solidFill>
              <a:srgbClr val="33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feld 84"/>
          <p:cNvSpPr txBox="1"/>
          <p:nvPr/>
        </p:nvSpPr>
        <p:spPr>
          <a:xfrm>
            <a:off x="4993208" y="3707159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rgbClr val="002060"/>
                </a:solidFill>
              </a:rPr>
              <a:t>     </a:t>
            </a:r>
            <a:r>
              <a:rPr lang="de-DE" sz="1400" dirty="0" smtClean="0">
                <a:solidFill>
                  <a:srgbClr val="33CC33"/>
                </a:solidFill>
                <a:latin typeface="Meta Layout" panose="020B0502030000020004" pitchFamily="34" charset="0"/>
              </a:rPr>
              <a:t>GND</a:t>
            </a:r>
            <a:endParaRPr lang="de-DE" sz="1400" dirty="0">
              <a:solidFill>
                <a:srgbClr val="33CC33"/>
              </a:solidFill>
              <a:latin typeface="Meta Layout" panose="020B0502030000020004" pitchFamily="34" charset="0"/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6660232" y="2600908"/>
            <a:ext cx="34064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/>
          <p:nvPr/>
        </p:nvCxnSpPr>
        <p:spPr>
          <a:xfrm flipV="1">
            <a:off x="7092280" y="3068960"/>
            <a:ext cx="0" cy="1224682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4"/>
          <p:cNvCxnSpPr/>
          <p:nvPr/>
        </p:nvCxnSpPr>
        <p:spPr>
          <a:xfrm>
            <a:off x="3563888" y="3861048"/>
            <a:ext cx="0" cy="10801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3563888" y="4941168"/>
            <a:ext cx="3672408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 flipV="1">
            <a:off x="7236296" y="3212976"/>
            <a:ext cx="0" cy="172819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4330065" y="5013176"/>
            <a:ext cx="2330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Meta Layout" panose="020B0502030000020004" pitchFamily="34" charset="0"/>
              </a:rPr>
              <a:t>Führungsgröße  w (Ao1)</a:t>
            </a:r>
          </a:p>
          <a:p>
            <a:r>
              <a:rPr lang="de-DE" sz="1400" dirty="0" smtClean="0">
                <a:latin typeface="Meta Layout" panose="020B0502030000020004" pitchFamily="34" charset="0"/>
              </a:rPr>
              <a:t>(nur für Beispiele 4 und 5)</a:t>
            </a:r>
            <a:endParaRPr lang="de-DE" sz="1400" dirty="0"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539552" y="260649"/>
            <a:ext cx="6696744" cy="79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800" dirty="0" smtClean="0">
                <a:latin typeface="Meta Layout" panose="020B0502030000020004" pitchFamily="34" charset="0"/>
              </a:rPr>
              <a:t>Regelungstechnik mit dem ARDUINO und der Software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endParaRPr lang="de-DE" sz="1800" dirty="0">
              <a:latin typeface="Meta Layout" panose="020B05020300000200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94082" y="1401269"/>
            <a:ext cx="839839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Layout" panose="020B0502030000020004" pitchFamily="34" charset="0"/>
              </a:rPr>
              <a:t>                          Vorbereitungen für die Kopplung mit dem ARDUINO :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pPr marL="342900" indent="-342900">
              <a:buAutoNum type="arabicPeriod"/>
            </a:pPr>
            <a:r>
              <a:rPr lang="de-DE" sz="1600" dirty="0" smtClean="0">
                <a:latin typeface="Meta Layout" panose="020B0502030000020004" pitchFamily="34" charset="0"/>
              </a:rPr>
              <a:t>Download des Treibers für den </a:t>
            </a:r>
            <a:r>
              <a:rPr lang="de-DE" sz="1600" dirty="0" err="1" smtClean="0">
                <a:latin typeface="Meta Layout" panose="020B0502030000020004" pitchFamily="34" charset="0"/>
              </a:rPr>
              <a:t>Labjack</a:t>
            </a:r>
            <a:r>
              <a:rPr lang="de-DE" sz="1600" dirty="0" smtClean="0">
                <a:latin typeface="Meta Layout" panose="020B0502030000020004" pitchFamily="34" charset="0"/>
              </a:rPr>
              <a:t> U12 der Firma Kahlert und Installation.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r>
              <a:rPr lang="de-DE" sz="1600" dirty="0" smtClean="0">
                <a:latin typeface="Meta Layout" panose="020B0502030000020004" pitchFamily="34" charset="0"/>
              </a:rPr>
              <a:t>2.    Ist der Treiber installiert, findet man im Userblockbereich das </a:t>
            </a:r>
            <a:r>
              <a:rPr lang="de-DE" sz="1600" dirty="0" err="1" smtClean="0">
                <a:latin typeface="Meta Layout" panose="020B0502030000020004" pitchFamily="34" charset="0"/>
              </a:rPr>
              <a:t>Labjacksymbol</a:t>
            </a:r>
            <a:r>
              <a:rPr lang="de-DE" sz="1600" dirty="0" smtClean="0">
                <a:latin typeface="Meta Layout" panose="020B0502030000020004" pitchFamily="34" charset="0"/>
              </a:rPr>
              <a:t>.</a:t>
            </a:r>
          </a:p>
          <a:p>
            <a:r>
              <a:rPr lang="de-DE" sz="1600" dirty="0">
                <a:latin typeface="Meta Layout" panose="020B0502030000020004" pitchFamily="34" charset="0"/>
              </a:rPr>
              <a:t> </a:t>
            </a:r>
            <a:r>
              <a:rPr lang="de-DE" sz="1600" dirty="0" smtClean="0">
                <a:latin typeface="Meta Layout" panose="020B0502030000020004" pitchFamily="34" charset="0"/>
              </a:rPr>
              <a:t>       Nun kann die Erstellung der Visualisierung mit der Software </a:t>
            </a:r>
            <a:r>
              <a:rPr lang="de-DE" sz="1600" dirty="0" err="1" smtClean="0">
                <a:latin typeface="Meta Layout" panose="020B0502030000020004" pitchFamily="34" charset="0"/>
              </a:rPr>
              <a:t>WinFACT</a:t>
            </a:r>
            <a:r>
              <a:rPr lang="de-DE" sz="1600" dirty="0" smtClean="0">
                <a:latin typeface="Meta Layout" panose="020B0502030000020004" pitchFamily="34" charset="0"/>
              </a:rPr>
              <a:t> (BORIS) beginnen.</a:t>
            </a:r>
          </a:p>
          <a:p>
            <a:endParaRPr lang="de-DE" sz="1600" dirty="0" smtClean="0">
              <a:latin typeface="Meta Layout" panose="020B0502030000020004" pitchFamily="34" charset="0"/>
            </a:endParaRPr>
          </a:p>
          <a:p>
            <a:pPr marL="342900" indent="-342900">
              <a:buAutoNum type="arabicPeriod" startAt="3"/>
            </a:pPr>
            <a:r>
              <a:rPr lang="de-DE" sz="1600" dirty="0" smtClean="0">
                <a:latin typeface="Meta Layout" panose="020B0502030000020004" pitchFamily="34" charset="0"/>
              </a:rPr>
              <a:t>Die fertigen Visualisierungsprogramme befinden sich</a:t>
            </a:r>
            <a:r>
              <a:rPr lang="de-DE" sz="1600" dirty="0">
                <a:latin typeface="Meta Layout" panose="020B0502030000020004" pitchFamily="34" charset="0"/>
              </a:rPr>
              <a:t> </a:t>
            </a:r>
            <a:r>
              <a:rPr lang="de-DE" sz="1600" dirty="0" smtClean="0">
                <a:latin typeface="Meta Layout" panose="020B0502030000020004" pitchFamily="34" charset="0"/>
              </a:rPr>
              <a:t>im Anhang dieses Beispiels.</a:t>
            </a:r>
          </a:p>
          <a:p>
            <a:r>
              <a:rPr lang="de-DE" sz="1600" dirty="0" smtClean="0">
                <a:latin typeface="Meta Layout" panose="020B0502030000020004" pitchFamily="34" charset="0"/>
              </a:rPr>
              <a:t> </a:t>
            </a:r>
          </a:p>
          <a:p>
            <a:pPr marL="342900" indent="-342900">
              <a:buAutoNum type="arabicPeriod" startAt="4"/>
            </a:pPr>
            <a:r>
              <a:rPr lang="de-DE" sz="1600" dirty="0" smtClean="0">
                <a:latin typeface="Meta Layout" panose="020B0502030000020004" pitchFamily="34" charset="0"/>
              </a:rPr>
              <a:t>Die ARDUINO Programme sind ebenfalls beigefügt. Es handelt sich hier um </a:t>
            </a:r>
            <a:r>
              <a:rPr lang="de-DE" sz="1600" dirty="0" smtClean="0">
                <a:solidFill>
                  <a:srgbClr val="FF0000"/>
                </a:solidFill>
                <a:latin typeface="Meta Layout" panose="020B0502030000020004" pitchFamily="34" charset="0"/>
              </a:rPr>
              <a:t>Festwertregler</a:t>
            </a:r>
            <a:r>
              <a:rPr lang="de-DE" sz="1600" dirty="0" smtClean="0">
                <a:latin typeface="Meta Layout" panose="020B0502030000020004" pitchFamily="34" charset="0"/>
              </a:rPr>
              <a:t>.</a:t>
            </a:r>
          </a:p>
          <a:p>
            <a:r>
              <a:rPr lang="de-DE" sz="1600" dirty="0" smtClean="0">
                <a:latin typeface="Meta Layout" panose="020B0502030000020004" pitchFamily="34" charset="0"/>
              </a:rPr>
              <a:t>       Die Führungsgröße wird in der ARDUINO Software eingeben, und kann </a:t>
            </a:r>
            <a:r>
              <a:rPr lang="de-DE" sz="1600" dirty="0" smtClean="0">
                <a:solidFill>
                  <a:srgbClr val="FF0000"/>
                </a:solidFill>
                <a:latin typeface="Meta Layout" panose="020B0502030000020004" pitchFamily="34" charset="0"/>
              </a:rPr>
              <a:t>nur</a:t>
            </a:r>
            <a:r>
              <a:rPr lang="de-DE" sz="1600" dirty="0" smtClean="0">
                <a:latin typeface="Meta Layout" panose="020B0502030000020004" pitchFamily="34" charset="0"/>
              </a:rPr>
              <a:t> dort verändert</a:t>
            </a:r>
          </a:p>
          <a:p>
            <a:r>
              <a:rPr lang="de-DE" sz="1600" dirty="0">
                <a:latin typeface="Meta Layout" panose="020B0502030000020004" pitchFamily="34" charset="0"/>
              </a:rPr>
              <a:t> </a:t>
            </a:r>
            <a:r>
              <a:rPr lang="de-DE" sz="1600" dirty="0" smtClean="0">
                <a:latin typeface="Meta Layout" panose="020B0502030000020004" pitchFamily="34" charset="0"/>
              </a:rPr>
              <a:t>      werden. Dann muss dieser neue Wert auch in den Block w in </a:t>
            </a:r>
            <a:r>
              <a:rPr lang="de-DE" sz="1600" dirty="0" err="1" smtClean="0">
                <a:latin typeface="Meta Layout" panose="020B0502030000020004" pitchFamily="34" charset="0"/>
              </a:rPr>
              <a:t>WinFACT</a:t>
            </a:r>
            <a:r>
              <a:rPr lang="de-DE" sz="1600" dirty="0" smtClean="0">
                <a:latin typeface="Meta Layout" panose="020B0502030000020004" pitchFamily="34" charset="0"/>
              </a:rPr>
              <a:t> eingegeben werden.</a:t>
            </a:r>
          </a:p>
          <a:p>
            <a:r>
              <a:rPr lang="de-DE" sz="1600" dirty="0">
                <a:latin typeface="Meta Layout" panose="020B0502030000020004" pitchFamily="34" charset="0"/>
              </a:rPr>
              <a:t> </a:t>
            </a:r>
            <a:r>
              <a:rPr lang="de-DE" sz="1600" dirty="0" smtClean="0">
                <a:latin typeface="Meta Layout" panose="020B0502030000020004" pitchFamily="34" charset="0"/>
              </a:rPr>
              <a:t>       </a:t>
            </a:r>
            <a:endParaRPr lang="de-DE" sz="1600" dirty="0">
              <a:latin typeface="Meta Layout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6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971600" y="260649"/>
            <a:ext cx="6696744" cy="79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800" dirty="0" smtClean="0">
                <a:latin typeface="Meta Layout" panose="020B0502030000020004" pitchFamily="34" charset="0"/>
              </a:rPr>
              <a:t> Regelungstechnik mit dem ARDUINO und der Software </a:t>
            </a:r>
            <a:r>
              <a:rPr lang="de-DE" sz="1800" dirty="0" err="1" smtClean="0">
                <a:latin typeface="Meta Layout" panose="020B0502030000020004" pitchFamily="34" charset="0"/>
              </a:rPr>
              <a:t>WinFACT</a:t>
            </a:r>
            <a:endParaRPr lang="de-DE" sz="1800" dirty="0">
              <a:latin typeface="Meta Layout" panose="020B05020300000200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835446" y="656693"/>
            <a:ext cx="776900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Meta Office" panose="020B0502040000020004" pitchFamily="34" charset="0"/>
              </a:rPr>
              <a:t>         </a:t>
            </a:r>
          </a:p>
          <a:p>
            <a:r>
              <a:rPr lang="de-DE" sz="1400" dirty="0">
                <a:latin typeface="Meta Office" panose="020B0502040000020004" pitchFamily="34" charset="0"/>
              </a:rPr>
              <a:t> </a:t>
            </a:r>
            <a:r>
              <a:rPr lang="de-DE" sz="1400" dirty="0" smtClean="0">
                <a:latin typeface="Meta Office" panose="020B0502040000020004" pitchFamily="34" charset="0"/>
              </a:rPr>
              <a:t>        Im folgenden stelle ich die </a:t>
            </a:r>
            <a:r>
              <a:rPr lang="de-DE" sz="1400" dirty="0" err="1" smtClean="0">
                <a:latin typeface="Meta Office" panose="020B0502040000020004" pitchFamily="34" charset="0"/>
              </a:rPr>
              <a:t>WinFACT</a:t>
            </a:r>
            <a:r>
              <a:rPr lang="de-DE" sz="1400" dirty="0" smtClean="0">
                <a:latin typeface="Meta Office" panose="020B0502040000020004" pitchFamily="34" charset="0"/>
              </a:rPr>
              <a:t> Struktur und das ARDUINO Programm vor..</a:t>
            </a:r>
          </a:p>
          <a:p>
            <a:endParaRPr lang="de-DE" sz="1400" dirty="0">
              <a:latin typeface="Meta Office" panose="020B0502040000020004" pitchFamily="34" charset="0"/>
            </a:endParaRPr>
          </a:p>
          <a:p>
            <a:r>
              <a:rPr lang="de-DE" sz="1400" dirty="0" smtClean="0">
                <a:latin typeface="Meta Office" panose="020B0502040000020004" pitchFamily="34" charset="0"/>
              </a:rPr>
              <a:t>         Beispiel 1 : </a:t>
            </a:r>
            <a:r>
              <a:rPr lang="de-DE" sz="1400" dirty="0" err="1" smtClean="0">
                <a:latin typeface="Meta Office" panose="020B0502040000020004" pitchFamily="34" charset="0"/>
              </a:rPr>
              <a:t>Tempplant</a:t>
            </a:r>
            <a:r>
              <a:rPr lang="de-DE" sz="1400" dirty="0" smtClean="0">
                <a:latin typeface="Meta Office" panose="020B0502040000020004" pitchFamily="34" charset="0"/>
              </a:rPr>
              <a:t> mit PID-Regler</a:t>
            </a:r>
          </a:p>
          <a:p>
            <a:endParaRPr lang="de-DE" sz="1400" dirty="0" smtClean="0">
              <a:latin typeface="Meta Office" panose="020B0502040000020004" pitchFamily="34" charset="0"/>
            </a:endParaRPr>
          </a:p>
          <a:p>
            <a:r>
              <a:rPr lang="de-DE" sz="1400" dirty="0">
                <a:latin typeface="Meta Office" panose="020B0502040000020004" pitchFamily="34" charset="0"/>
              </a:rPr>
              <a:t> </a:t>
            </a:r>
            <a:r>
              <a:rPr lang="de-DE" sz="1400" dirty="0" smtClean="0">
                <a:latin typeface="Meta Office" panose="020B0502040000020004" pitchFamily="34" charset="0"/>
              </a:rPr>
              <a:t>        Im nachstehenden Blockschaltbild erkennt man die Struktur des </a:t>
            </a:r>
            <a:r>
              <a:rPr lang="de-DE" sz="1400" dirty="0" err="1" smtClean="0">
                <a:latin typeface="Meta Office" panose="020B0502040000020004" pitchFamily="34" charset="0"/>
              </a:rPr>
              <a:t>WinFACT</a:t>
            </a:r>
            <a:r>
              <a:rPr lang="de-DE" sz="1400" dirty="0" smtClean="0">
                <a:latin typeface="Meta Office" panose="020B0502040000020004" pitchFamily="34" charset="0"/>
              </a:rPr>
              <a:t> </a:t>
            </a:r>
            <a:r>
              <a:rPr lang="de-DE" sz="1400" dirty="0">
                <a:latin typeface="Meta Office" panose="020B0502040000020004" pitchFamily="34" charset="0"/>
              </a:rPr>
              <a:t> </a:t>
            </a:r>
            <a:r>
              <a:rPr lang="de-DE" sz="1400" dirty="0" smtClean="0">
                <a:latin typeface="Meta Office" panose="020B0502040000020004" pitchFamily="34" charset="0"/>
              </a:rPr>
              <a:t>Programmes :</a:t>
            </a:r>
          </a:p>
          <a:p>
            <a:endParaRPr lang="de-DE" sz="1400" dirty="0">
              <a:latin typeface="Meta Office" panose="020B0502040000020004" pitchFamily="34" charset="0"/>
            </a:endParaRPr>
          </a:p>
          <a:p>
            <a:endParaRPr lang="de-DE" sz="1400" dirty="0" smtClean="0">
              <a:latin typeface="Meta Office" panose="020B0502040000020004" pitchFamily="34" charset="0"/>
            </a:endParaRPr>
          </a:p>
          <a:p>
            <a:endParaRPr lang="de-DE" sz="1400" dirty="0">
              <a:latin typeface="Meta Office" panose="020B0502040000020004" pitchFamily="34" charset="0"/>
            </a:endParaRPr>
          </a:p>
          <a:p>
            <a:r>
              <a:rPr lang="de-DE" sz="1400" dirty="0" smtClean="0">
                <a:latin typeface="Meta Office" panose="020B0502040000020004" pitchFamily="34" charset="0"/>
              </a:rPr>
              <a:t>	</a:t>
            </a:r>
          </a:p>
          <a:p>
            <a:endParaRPr lang="de-DE" sz="1400" dirty="0" smtClean="0">
              <a:latin typeface="Meta Office" panose="020B0502040000020004" pitchFamily="34" charset="0"/>
            </a:endParaRPr>
          </a:p>
          <a:p>
            <a:r>
              <a:rPr lang="de-DE" sz="1400" dirty="0" smtClean="0">
                <a:latin typeface="Meta Office" panose="020B0502040000020004" pitchFamily="34" charset="0"/>
              </a:rPr>
              <a:t>         </a:t>
            </a:r>
          </a:p>
          <a:p>
            <a:r>
              <a:rPr lang="de-DE" sz="1400" dirty="0">
                <a:latin typeface="Meta Office" panose="020B0502040000020004" pitchFamily="34" charset="0"/>
              </a:rPr>
              <a:t> </a:t>
            </a:r>
            <a:r>
              <a:rPr lang="de-DE" sz="1400" dirty="0" smtClean="0">
                <a:latin typeface="Meta Office" panose="020B0502040000020004" pitchFamily="34" charset="0"/>
              </a:rPr>
              <a:t>       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03242"/>
            <a:ext cx="7075362" cy="4422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805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1473</Words>
  <Application>Microsoft Office PowerPoint</Application>
  <PresentationFormat>Bildschirmpräsentation (4:3)</PresentationFormat>
  <Paragraphs>258</Paragraphs>
  <Slides>26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27" baseType="lpstr">
      <vt:lpstr>Larissa</vt:lpstr>
      <vt:lpstr>Regler an den WinFACT Regelstrecken : Tempplant, Speedplant, Lightplant und Levelplant mit dem ARDUINO und der Software WinFACT :   von Edmund Gondecki/Bochum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Regelungstechnik mit dem ARDUINO und der Software WinFACT</dc:title>
  <dc:creator>Windows User</dc:creator>
  <cp:lastModifiedBy>Windows User</cp:lastModifiedBy>
  <cp:revision>112</cp:revision>
  <dcterms:created xsi:type="dcterms:W3CDTF">2018-08-28T14:55:56Z</dcterms:created>
  <dcterms:modified xsi:type="dcterms:W3CDTF">2022-03-21T16:20:32Z</dcterms:modified>
</cp:coreProperties>
</file>